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22"/>
  </p:notesMasterIdLst>
  <p:sldIdLst>
    <p:sldId id="256" r:id="rId2"/>
    <p:sldId id="269" r:id="rId3"/>
    <p:sldId id="257" r:id="rId4"/>
    <p:sldId id="258" r:id="rId5"/>
    <p:sldId id="272" r:id="rId6"/>
    <p:sldId id="273" r:id="rId7"/>
    <p:sldId id="275" r:id="rId8"/>
    <p:sldId id="263" r:id="rId9"/>
    <p:sldId id="282" r:id="rId10"/>
    <p:sldId id="301" r:id="rId11"/>
    <p:sldId id="305" r:id="rId12"/>
    <p:sldId id="302" r:id="rId13"/>
    <p:sldId id="303" r:id="rId14"/>
    <p:sldId id="304" r:id="rId15"/>
    <p:sldId id="286" r:id="rId16"/>
    <p:sldId id="288" r:id="rId17"/>
    <p:sldId id="283" r:id="rId18"/>
    <p:sldId id="292" r:id="rId19"/>
    <p:sldId id="295" r:id="rId20"/>
    <p:sldId id="289" r:id="rId21"/>
  </p:sldIdLst>
  <p:sldSz cx="9144000" cy="6858000" type="screen4x3"/>
  <p:notesSz cx="6864350" cy="9996488"/>
  <p:embeddedFontLst>
    <p:embeddedFont>
      <p:font typeface="나눔고딕" panose="020B0600000101010101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898"/>
    <a:srgbClr val="9A4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84" d="100"/>
          <a:sy n="84" d="100"/>
        </p:scale>
        <p:origin x="-1548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B0A21FF8-0E24-407E-AEEC-45B1478D4276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768596F3-8283-4476-BE59-014D84320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4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E5C7A-A8A2-4EF6-A0DC-C0EDF8B74CC4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0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http://m.asiae.co.kr/view.htm?no=2015072017203256071#ba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596F3-8283-4476-BE59-014D84320A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8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http://blog.pentasecurity.com/211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596F3-8283-4476-BE59-014D84320A6F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63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http://blog.pentasecurity.com/211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596F3-8283-4476-BE59-014D84320A6F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9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http://blog.pentasecurity.com/211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596F3-8283-4476-BE59-014D84320A6F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3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6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0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477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4669-C373-43C1-ADE5-FC038490F303}" type="datetimeFigureOut">
              <a:rPr lang="ko-KR" altLang="en-US" smtClean="0"/>
              <a:pPr/>
              <a:t>2017-02-17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8A0857-1D3F-4CD6-9043-566A2DECE3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26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9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1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09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59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616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9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00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D5CA-80B2-42CE-876B-2367B64D9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9085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601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88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6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39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120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1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9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98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756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951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012160" y="-1901"/>
            <a:ext cx="313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i="0" dirty="0" smtClean="0">
                <a:effectLst/>
              </a:rPr>
              <a:t>2017</a:t>
            </a:r>
            <a:r>
              <a:rPr lang="en-US" altLang="ko-KR" sz="1000" b="1" i="0" baseline="0" dirty="0" smtClean="0">
                <a:effectLst/>
              </a:rPr>
              <a:t> Korea Information Security </a:t>
            </a:r>
            <a:r>
              <a:rPr lang="en-US" altLang="ko-KR" sz="1000" b="1" i="0" baseline="0" dirty="0" err="1" smtClean="0">
                <a:effectLst/>
              </a:rPr>
              <a:t>BoB</a:t>
            </a:r>
            <a:r>
              <a:rPr lang="en-US" altLang="ko-KR" sz="1000" b="1" i="0" baseline="0" dirty="0" smtClean="0">
                <a:effectLst/>
              </a:rPr>
              <a:t> Idea Cup</a:t>
            </a:r>
          </a:p>
          <a:p>
            <a:pPr algn="r"/>
            <a:r>
              <a:rPr lang="ko-KR" altLang="en-US" sz="1000" b="1" i="0" dirty="0" smtClean="0">
                <a:effectLst/>
              </a:rPr>
              <a:t>정보 보호 관련 </a:t>
            </a:r>
            <a:r>
              <a:rPr lang="ko-KR" altLang="en-US" sz="1000" b="1" i="0" dirty="0" err="1" smtClean="0">
                <a:effectLst/>
              </a:rPr>
              <a:t>스타트업</a:t>
            </a:r>
            <a:r>
              <a:rPr lang="en-US" altLang="ko-KR" sz="1000" b="1" i="0" dirty="0" smtClean="0">
                <a:effectLst/>
              </a:rPr>
              <a:t>/</a:t>
            </a:r>
            <a:r>
              <a:rPr lang="ko-KR" altLang="en-US" sz="1000" b="1" i="0" dirty="0" smtClean="0">
                <a:effectLst/>
              </a:rPr>
              <a:t>교육 아이디어 제안서</a:t>
            </a:r>
            <a:endParaRPr lang="ko-KR" altLang="en-US" sz="1000" b="1" i="0" dirty="0">
              <a:effectLst/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11584" y="384532"/>
            <a:ext cx="9144000" cy="54000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41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0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2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8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168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8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1AC7-64B1-48EF-923F-D8DEFD262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5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1D5CA-80B2-42CE-876B-2367B64D9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13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jpe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466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+mj-lt"/>
                <a:ea typeface="나눔고딕" pitchFamily="50" charset="-127"/>
              </a:rPr>
              <a:t>2017 Korea Information Security </a:t>
            </a:r>
            <a:r>
              <a:rPr lang="en-US" altLang="ko-KR" sz="1200" dirty="0" err="1" smtClean="0">
                <a:latin typeface="+mj-lt"/>
                <a:ea typeface="나눔고딕" pitchFamily="50" charset="-127"/>
              </a:rPr>
              <a:t>BoB</a:t>
            </a:r>
            <a:r>
              <a:rPr lang="en-US" altLang="ko-KR" sz="1200" dirty="0" smtClean="0">
                <a:latin typeface="+mj-lt"/>
                <a:ea typeface="나눔고딕" pitchFamily="50" charset="-127"/>
              </a:rPr>
              <a:t> Idea Cup </a:t>
            </a:r>
          </a:p>
          <a:p>
            <a:pPr algn="ctr"/>
            <a:r>
              <a:rPr lang="ko-KR" altLang="en-US" sz="1200" dirty="0" smtClean="0">
                <a:latin typeface="+mj-lt"/>
                <a:ea typeface="나눔고딕" pitchFamily="50" charset="-127"/>
              </a:rPr>
              <a:t>정보보호 관련 교육 아이디어 제안서</a:t>
            </a:r>
            <a:endParaRPr lang="ko-KR" altLang="en-US" sz="1200" dirty="0">
              <a:latin typeface="+mj-lt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5589240"/>
            <a:ext cx="31318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아이디어명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	: 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B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o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g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</a:t>
            </a:r>
            <a:r>
              <a:rPr lang="en-US" altLang="ko-KR" sz="1400" b="1" dirty="0">
                <a:solidFill>
                  <a:srgbClr val="00B050"/>
                </a:solidFill>
              </a:rPr>
              <a:t>e</a:t>
            </a:r>
            <a:r>
              <a:rPr lang="en-US" altLang="ko-KR" sz="13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보안 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X </a:t>
            </a:r>
            <a:r>
              <a:rPr lang="ko-KR" altLang="en-US" sz="11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3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대표자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이동형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팀원</a:t>
            </a:r>
            <a:r>
              <a:rPr lang="ko-KR" altLang="en-US" sz="1200" b="1" spc="50" dirty="0" smtClean="0"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50" dirty="0" smtClean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김지예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서화정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9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54868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VR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설명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초등학생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중학생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07144" y="4182846"/>
            <a:ext cx="421196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2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2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200" b="1" dirty="0" err="1">
                <a:solidFill>
                  <a:srgbClr val="00B050"/>
                </a:solidFill>
              </a:rPr>
              <a:t>e</a:t>
            </a:r>
            <a:r>
              <a:rPr lang="en-US" altLang="ko-KR" sz="1200" b="1" baseline="30000" dirty="0" err="1" smtClean="0"/>
              <a:t>VR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동작 소개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VR</a:t>
            </a:r>
            <a:r>
              <a:rPr lang="ko-KR" altLang="en-US" sz="1100" dirty="0" smtClean="0"/>
              <a:t>에 접속하면 </a:t>
            </a:r>
            <a:r>
              <a:rPr lang="en-US" altLang="ko-KR" sz="1100" dirty="0" smtClean="0"/>
              <a:t>Bogle Land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코스맵이</a:t>
            </a:r>
            <a:r>
              <a:rPr lang="ko-KR" altLang="en-US" sz="1100" dirty="0" smtClean="0"/>
              <a:t> 보임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해당 </a:t>
            </a:r>
            <a:r>
              <a:rPr lang="ko-KR" altLang="en-US" sz="1100" dirty="0" err="1" smtClean="0"/>
              <a:t>코스맵</a:t>
            </a:r>
            <a:r>
              <a:rPr lang="ko-KR" altLang="en-US" sz="1100" dirty="0" smtClean="0"/>
              <a:t> 상의 </a:t>
            </a:r>
            <a:r>
              <a:rPr lang="ko-KR" altLang="en-US" sz="1100" dirty="0" err="1" smtClean="0"/>
              <a:t>아바타의</a:t>
            </a:r>
            <a:r>
              <a:rPr lang="ko-KR" altLang="en-US" sz="1100" dirty="0" smtClean="0"/>
              <a:t> 위치가 현재 진도를 나타냄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현재 위치로 친구들과 랭킹을 비교하며 학습 가능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미션 박스 선택 시 미션 시작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미션은 학습 진도와 관련된 내용으로 출제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개인전과 단체전으로 구성가능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개인전은 학생 개개인이 미션 수행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단체전은 친구들과 협력해 가며 자신 있는 부분 완수</a:t>
            </a:r>
            <a:endParaRPr lang="en-US" altLang="ko-KR" sz="1100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173557" y="1412776"/>
            <a:ext cx="4830491" cy="5268557"/>
            <a:chOff x="32942" y="955327"/>
            <a:chExt cx="5381946" cy="58700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" b="-1"/>
            <a:stretch/>
          </p:blipFill>
          <p:spPr>
            <a:xfrm>
              <a:off x="32942" y="955327"/>
              <a:ext cx="5381946" cy="58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타원 6"/>
            <p:cNvSpPr/>
            <p:nvPr/>
          </p:nvSpPr>
          <p:spPr>
            <a:xfrm>
              <a:off x="2187228" y="2624212"/>
              <a:ext cx="1800200" cy="1800200"/>
            </a:xfrm>
            <a:prstGeom prst="ellipse">
              <a:avLst/>
            </a:prstGeom>
            <a:solidFill>
              <a:schemeClr val="bg1">
                <a:lumMod val="50000"/>
                <a:alpha val="2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1895004" y="4890368"/>
              <a:ext cx="1080120" cy="1080120"/>
            </a:xfrm>
            <a:prstGeom prst="ellipse">
              <a:avLst/>
            </a:prstGeom>
            <a:solidFill>
              <a:schemeClr val="bg1">
                <a:lumMod val="50000"/>
                <a:alpha val="2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56386" y="4368016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아바타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0958" y="60212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미션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366185" y="1068627"/>
              <a:ext cx="1442285" cy="1442285"/>
            </a:xfrm>
            <a:prstGeom prst="ellipse">
              <a:avLst/>
            </a:prstGeom>
            <a:solidFill>
              <a:schemeClr val="bg1">
                <a:lumMod val="50000"/>
                <a:alpha val="20000"/>
              </a:scheme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05801" y="2062611"/>
              <a:ext cx="1005877" cy="582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보상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60040" y="980727"/>
            <a:ext cx="4355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2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2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200" b="1" dirty="0" err="1">
                <a:solidFill>
                  <a:srgbClr val="00B050"/>
                </a:solidFill>
              </a:rPr>
              <a:t>e</a:t>
            </a:r>
            <a:r>
              <a:rPr lang="en-US" altLang="ko-KR" sz="1200" b="1" baseline="30000" dirty="0" err="1" smtClean="0"/>
              <a:t>VR</a:t>
            </a:r>
            <a:r>
              <a:rPr lang="en-US" altLang="ko-KR" sz="1200" b="1" baseline="30000" dirty="0" smtClean="0"/>
              <a:t> 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인트로</a:t>
            </a:r>
            <a:r>
              <a:rPr lang="ko-KR" altLang="en-US" sz="1200" b="1" dirty="0" smtClean="0"/>
              <a:t> 화면예시</a:t>
            </a:r>
            <a:endParaRPr lang="ko-KR" altLang="en-US" sz="1200" b="1" dirty="0"/>
          </a:p>
        </p:txBody>
      </p:sp>
      <p:pic>
        <p:nvPicPr>
          <p:cNvPr id="1026" name="Picture 2" descr="vr 학교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2"/>
          <a:stretch/>
        </p:blipFill>
        <p:spPr bwMode="auto">
          <a:xfrm>
            <a:off x="5042640" y="1414166"/>
            <a:ext cx="3993856" cy="2465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2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54868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VR</a:t>
            </a:r>
            <a:r>
              <a:rPr lang="en-US" altLang="ko-KR" sz="1400" b="1" baseline="30000" dirty="0" smtClean="0"/>
              <a:t> </a:t>
            </a:r>
            <a:r>
              <a:rPr lang="ko-KR" altLang="en-US" sz="1400" b="1" dirty="0" smtClean="0"/>
              <a:t>설명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초등학생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중학생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225970" y="7173416"/>
            <a:ext cx="6192688" cy="36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예시</a:t>
            </a:r>
            <a:r>
              <a:rPr lang="en-US" altLang="ko-KR" dirty="0" smtClean="0"/>
              <a:t>1 : </a:t>
            </a:r>
            <a:r>
              <a:rPr lang="ko-KR" altLang="en-US" dirty="0" smtClean="0"/>
              <a:t>청소기를 </a:t>
            </a:r>
            <a:r>
              <a:rPr lang="ko-KR" altLang="en-US" dirty="0" err="1" smtClean="0"/>
              <a:t>와이파이에</a:t>
            </a:r>
            <a:r>
              <a:rPr lang="ko-KR" altLang="en-US" dirty="0" smtClean="0"/>
              <a:t> 접속 시 암호가 적용된 </a:t>
            </a:r>
            <a:r>
              <a:rPr lang="ko-KR" altLang="en-US" dirty="0" err="1" smtClean="0"/>
              <a:t>와이파이</a:t>
            </a:r>
            <a:r>
              <a:rPr lang="ko-KR" altLang="en-US" dirty="0" smtClean="0"/>
              <a:t> 인지 파악 </a:t>
            </a:r>
            <a:r>
              <a:rPr lang="ko-KR" altLang="en-US" dirty="0" err="1" smtClean="0"/>
              <a:t>안함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엔진 과열을 발생시켜 엔진 전소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예시</a:t>
            </a:r>
            <a:r>
              <a:rPr lang="en-US" altLang="ko-KR" dirty="0" smtClean="0"/>
              <a:t>2 : AI </a:t>
            </a:r>
            <a:r>
              <a:rPr lang="ko-KR" altLang="en-US" dirty="0" smtClean="0"/>
              <a:t>스피커의 </a:t>
            </a:r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시 출처 확인하지 않음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</a:t>
            </a:r>
            <a:r>
              <a:rPr lang="ko-KR" altLang="en-US" dirty="0" err="1" smtClean="0"/>
              <a:t>원치않는</a:t>
            </a:r>
            <a:r>
              <a:rPr lang="ko-KR" altLang="en-US" dirty="0" smtClean="0"/>
              <a:t> 구매 발생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예시</a:t>
            </a:r>
            <a:r>
              <a:rPr lang="en-US" altLang="ko-KR" dirty="0" smtClean="0"/>
              <a:t>3 : </a:t>
            </a:r>
            <a:r>
              <a:rPr lang="ko-KR" altLang="en-US" dirty="0" smtClean="0"/>
              <a:t>스마트 </a:t>
            </a:r>
            <a:r>
              <a:rPr lang="en-US" altLang="ko-KR" dirty="0" smtClean="0"/>
              <a:t>TV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토렌트에서</a:t>
            </a:r>
            <a:r>
              <a:rPr lang="ko-KR" altLang="en-US" dirty="0" smtClean="0"/>
              <a:t> 다운 받은 파일 실행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스마트 </a:t>
            </a:r>
            <a:r>
              <a:rPr lang="en-US" altLang="ko-KR" dirty="0" smtClean="0"/>
              <a:t>TV</a:t>
            </a:r>
            <a:r>
              <a:rPr lang="ko-KR" altLang="en-US" dirty="0" smtClean="0"/>
              <a:t>의 카메라를 통해 사생활 노출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예시</a:t>
            </a:r>
            <a:r>
              <a:rPr lang="en-US" altLang="ko-KR" dirty="0" smtClean="0"/>
              <a:t>4 : </a:t>
            </a:r>
            <a:r>
              <a:rPr lang="ko-KR" altLang="en-US" dirty="0" smtClean="0"/>
              <a:t>현관문 비밀번호를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 이하로 </a:t>
            </a:r>
            <a:r>
              <a:rPr lang="ko-KR" altLang="en-US" dirty="0" err="1" smtClean="0"/>
              <a:t>셋팅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도난 사고 발생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자유형 6"/>
          <p:cNvSpPr/>
          <p:nvPr/>
        </p:nvSpPr>
        <p:spPr>
          <a:xfrm>
            <a:off x="281280" y="1279562"/>
            <a:ext cx="8683207" cy="1851201"/>
          </a:xfrm>
          <a:custGeom>
            <a:avLst/>
            <a:gdLst>
              <a:gd name="connsiteX0" fmla="*/ 0 w 8683207"/>
              <a:gd name="connsiteY0" fmla="*/ 185120 h 1851201"/>
              <a:gd name="connsiteX1" fmla="*/ 185120 w 8683207"/>
              <a:gd name="connsiteY1" fmla="*/ 0 h 1851201"/>
              <a:gd name="connsiteX2" fmla="*/ 8498087 w 8683207"/>
              <a:gd name="connsiteY2" fmla="*/ 0 h 1851201"/>
              <a:gd name="connsiteX3" fmla="*/ 8683207 w 8683207"/>
              <a:gd name="connsiteY3" fmla="*/ 185120 h 1851201"/>
              <a:gd name="connsiteX4" fmla="*/ 8683207 w 8683207"/>
              <a:gd name="connsiteY4" fmla="*/ 1666081 h 1851201"/>
              <a:gd name="connsiteX5" fmla="*/ 8498087 w 8683207"/>
              <a:gd name="connsiteY5" fmla="*/ 1851201 h 1851201"/>
              <a:gd name="connsiteX6" fmla="*/ 185120 w 8683207"/>
              <a:gd name="connsiteY6" fmla="*/ 1851201 h 1851201"/>
              <a:gd name="connsiteX7" fmla="*/ 0 w 8683207"/>
              <a:gd name="connsiteY7" fmla="*/ 1666081 h 1851201"/>
              <a:gd name="connsiteX8" fmla="*/ 0 w 8683207"/>
              <a:gd name="connsiteY8" fmla="*/ 185120 h 185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3207" h="1851201">
                <a:moveTo>
                  <a:pt x="0" y="185120"/>
                </a:moveTo>
                <a:cubicBezTo>
                  <a:pt x="0" y="82881"/>
                  <a:pt x="82881" y="0"/>
                  <a:pt x="185120" y="0"/>
                </a:cubicBezTo>
                <a:lnTo>
                  <a:pt x="8498087" y="0"/>
                </a:lnTo>
                <a:cubicBezTo>
                  <a:pt x="8600326" y="0"/>
                  <a:pt x="8683207" y="82881"/>
                  <a:pt x="8683207" y="185120"/>
                </a:cubicBezTo>
                <a:lnTo>
                  <a:pt x="8683207" y="1666081"/>
                </a:lnTo>
                <a:cubicBezTo>
                  <a:pt x="8683207" y="1768320"/>
                  <a:pt x="8600326" y="1851201"/>
                  <a:pt x="8498087" y="1851201"/>
                </a:cubicBezTo>
                <a:lnTo>
                  <a:pt x="185120" y="1851201"/>
                </a:lnTo>
                <a:cubicBezTo>
                  <a:pt x="82881" y="1851201"/>
                  <a:pt x="0" y="1768320"/>
                  <a:pt x="0" y="1666081"/>
                </a:cubicBezTo>
                <a:lnTo>
                  <a:pt x="0" y="18512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915363" tIns="38100" rIns="38101" bIns="38100" numCol="1" spcCol="1270" anchor="ctr" anchorCtr="0">
            <a:noAutofit/>
          </a:bodyPr>
          <a:lstStyle/>
          <a:p>
            <a:pPr lvl="0" algn="l" defTabSz="444500" latinLnBrk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kern="1200" spc="-50" baseline="0" dirty="0" smtClean="0"/>
              <a:t> </a:t>
            </a:r>
            <a:r>
              <a:rPr lang="ko-KR" altLang="en-US" sz="1050" b="1" kern="1200" spc="-50" baseline="0" dirty="0" smtClean="0">
                <a:solidFill>
                  <a:schemeClr val="tx1"/>
                </a:solidFill>
              </a:rPr>
              <a:t>주제  </a:t>
            </a:r>
            <a:r>
              <a:rPr lang="en-US" altLang="ko-KR" sz="1050" b="1" kern="1200" spc="-50" baseline="0" dirty="0" smtClean="0">
                <a:solidFill>
                  <a:schemeClr val="tx1"/>
                </a:solidFill>
              </a:rPr>
              <a:t>: </a:t>
            </a:r>
            <a:r>
              <a:rPr lang="ko-KR" altLang="en-US" sz="1050" b="1" kern="1200" spc="-50" baseline="0" dirty="0" err="1" smtClean="0">
                <a:solidFill>
                  <a:schemeClr val="tx1"/>
                </a:solidFill>
              </a:rPr>
              <a:t>생활속의</a:t>
            </a:r>
            <a:r>
              <a:rPr lang="ko-KR" altLang="en-US" sz="1050" b="1" kern="1200" spc="-50" baseline="0" dirty="0" smtClean="0">
                <a:solidFill>
                  <a:schemeClr val="tx1"/>
                </a:solidFill>
              </a:rPr>
              <a:t> 보안</a:t>
            </a:r>
            <a:r>
              <a:rPr lang="en-US" altLang="ko-KR" sz="1050" b="1" kern="1200" spc="-50" baseline="0" dirty="0" smtClean="0">
                <a:solidFill>
                  <a:schemeClr val="tx1"/>
                </a:solidFill>
              </a:rPr>
              <a:t>[</a:t>
            </a:r>
            <a:r>
              <a:rPr lang="ko-KR" altLang="en-US" sz="1050" b="1" kern="1200" spc="-50" baseline="0" dirty="0" err="1" smtClean="0">
                <a:solidFill>
                  <a:schemeClr val="tx1"/>
                </a:solidFill>
              </a:rPr>
              <a:t>스마트홈</a:t>
            </a:r>
            <a:r>
              <a:rPr lang="en-US" altLang="ko-KR" sz="1050" b="1" kern="1200" spc="-50" baseline="0" dirty="0" smtClean="0">
                <a:solidFill>
                  <a:schemeClr val="tx1"/>
                </a:solidFill>
              </a:rPr>
              <a:t>]</a:t>
            </a:r>
          </a:p>
          <a:p>
            <a:pPr lvl="0" algn="l" defTabSz="444500" latinLnBrk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미션  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: 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탐정이 되어 </a:t>
            </a:r>
            <a:r>
              <a:rPr lang="ko-KR" altLang="en-US" sz="1050" kern="1200" spc="-50" baseline="0" dirty="0" err="1" smtClean="0">
                <a:solidFill>
                  <a:schemeClr val="tx1"/>
                </a:solidFill>
              </a:rPr>
              <a:t>스마트홈이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해킹된 과정을 찾아내라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! </a:t>
            </a:r>
          </a:p>
          <a:p>
            <a:pPr lvl="0" algn="l" defTabSz="444500" latinLnBrk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예시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1 : 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청소기를 </a:t>
            </a:r>
            <a:r>
              <a:rPr lang="ko-KR" altLang="en-US" sz="1050" kern="1200" spc="-50" baseline="0" dirty="0" err="1" smtClean="0">
                <a:solidFill>
                  <a:schemeClr val="tx1"/>
                </a:solidFill>
              </a:rPr>
              <a:t>와이파이에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접속 시 암호가 적용된 </a:t>
            </a:r>
            <a:r>
              <a:rPr lang="ko-KR" altLang="en-US" sz="1050" kern="1200" spc="-50" baseline="0" dirty="0" err="1" smtClean="0">
                <a:solidFill>
                  <a:schemeClr val="tx1"/>
                </a:solidFill>
              </a:rPr>
              <a:t>와이파이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인지 파악 </a:t>
            </a:r>
            <a:r>
              <a:rPr lang="ko-KR" altLang="en-US" sz="1050" kern="1200" spc="-50" baseline="0" dirty="0" err="1" smtClean="0">
                <a:solidFill>
                  <a:schemeClr val="tx1"/>
                </a:solidFill>
              </a:rPr>
              <a:t>안함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(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결과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: 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엔진 과열을 발생시켜 엔진 전소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)</a:t>
            </a:r>
          </a:p>
          <a:p>
            <a:pPr lvl="0" algn="l" defTabSz="444500" latinLnBrk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예시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2 : AI 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스피커의 </a:t>
            </a:r>
            <a:r>
              <a:rPr lang="ko-KR" altLang="en-US" sz="1050" kern="1200" spc="-50" baseline="0" dirty="0" err="1" smtClean="0">
                <a:solidFill>
                  <a:schemeClr val="tx1"/>
                </a:solidFill>
              </a:rPr>
              <a:t>펌웨어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업데이트 시 출처 확인하지 않음 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(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결과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: 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사용자가 원치 않는 구매 발생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)</a:t>
            </a:r>
          </a:p>
          <a:p>
            <a:pPr lvl="0" algn="l" defTabSz="444500" latinLnBrk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예시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3 : 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스마트 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TV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에 </a:t>
            </a:r>
            <a:r>
              <a:rPr lang="ko-KR" altLang="en-US" sz="1050" kern="1200" spc="-50" baseline="0" dirty="0" err="1" smtClean="0">
                <a:solidFill>
                  <a:schemeClr val="tx1"/>
                </a:solidFill>
              </a:rPr>
              <a:t>토렌트에서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다운 받은 파일 실행 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(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결과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: 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스마트 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TV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의 카메라를 통해 사생활 노출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)  </a:t>
            </a:r>
          </a:p>
          <a:p>
            <a:pPr lvl="0" algn="l" defTabSz="444500" latinLnBrk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예시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4 : 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현관문 비밀번호를 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4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자리 이하로 </a:t>
            </a:r>
            <a:r>
              <a:rPr lang="ko-KR" altLang="en-US" sz="1050" kern="1200" spc="-50" baseline="0" dirty="0" err="1" smtClean="0">
                <a:solidFill>
                  <a:schemeClr val="tx1"/>
                </a:solidFill>
              </a:rPr>
              <a:t>셋팅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 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(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결과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: </a:t>
            </a:r>
            <a:r>
              <a:rPr lang="ko-KR" altLang="en-US" sz="1050" kern="1200" spc="-50" baseline="0" dirty="0" smtClean="0">
                <a:solidFill>
                  <a:schemeClr val="tx1"/>
                </a:solidFill>
              </a:rPr>
              <a:t>도난 사고 발생</a:t>
            </a:r>
            <a:r>
              <a:rPr lang="en-US" altLang="ko-KR" sz="1050" kern="1200" spc="-50" baseline="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5536" y="1642675"/>
            <a:ext cx="1736641" cy="1124974"/>
          </a:xfrm>
          <a:prstGeom prst="roundRect">
            <a:avLst>
              <a:gd name="adj" fmla="val 10000"/>
            </a:avLst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00" r="-6000"/>
            </a:stretch>
          </a:blipFill>
          <a:ln w="3175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자유형 9"/>
          <p:cNvSpPr/>
          <p:nvPr/>
        </p:nvSpPr>
        <p:spPr>
          <a:xfrm>
            <a:off x="281280" y="3166160"/>
            <a:ext cx="8683207" cy="1592329"/>
          </a:xfrm>
          <a:custGeom>
            <a:avLst/>
            <a:gdLst>
              <a:gd name="connsiteX0" fmla="*/ 0 w 8683207"/>
              <a:gd name="connsiteY0" fmla="*/ 170300 h 1703000"/>
              <a:gd name="connsiteX1" fmla="*/ 170300 w 8683207"/>
              <a:gd name="connsiteY1" fmla="*/ 0 h 1703000"/>
              <a:gd name="connsiteX2" fmla="*/ 8512907 w 8683207"/>
              <a:gd name="connsiteY2" fmla="*/ 0 h 1703000"/>
              <a:gd name="connsiteX3" fmla="*/ 8683207 w 8683207"/>
              <a:gd name="connsiteY3" fmla="*/ 170300 h 1703000"/>
              <a:gd name="connsiteX4" fmla="*/ 8683207 w 8683207"/>
              <a:gd name="connsiteY4" fmla="*/ 1532700 h 1703000"/>
              <a:gd name="connsiteX5" fmla="*/ 8512907 w 8683207"/>
              <a:gd name="connsiteY5" fmla="*/ 1703000 h 1703000"/>
              <a:gd name="connsiteX6" fmla="*/ 170300 w 8683207"/>
              <a:gd name="connsiteY6" fmla="*/ 1703000 h 1703000"/>
              <a:gd name="connsiteX7" fmla="*/ 0 w 8683207"/>
              <a:gd name="connsiteY7" fmla="*/ 1532700 h 1703000"/>
              <a:gd name="connsiteX8" fmla="*/ 0 w 8683207"/>
              <a:gd name="connsiteY8" fmla="*/ 170300 h 170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3207" h="1703000">
                <a:moveTo>
                  <a:pt x="0" y="170300"/>
                </a:moveTo>
                <a:cubicBezTo>
                  <a:pt x="0" y="76246"/>
                  <a:pt x="76246" y="0"/>
                  <a:pt x="170300" y="0"/>
                </a:cubicBezTo>
                <a:lnTo>
                  <a:pt x="8512907" y="0"/>
                </a:lnTo>
                <a:cubicBezTo>
                  <a:pt x="8606961" y="0"/>
                  <a:pt x="8683207" y="76246"/>
                  <a:pt x="8683207" y="170300"/>
                </a:cubicBezTo>
                <a:lnTo>
                  <a:pt x="8683207" y="1532700"/>
                </a:lnTo>
                <a:cubicBezTo>
                  <a:pt x="8683207" y="1626754"/>
                  <a:pt x="8606961" y="1703000"/>
                  <a:pt x="8512907" y="1703000"/>
                </a:cubicBezTo>
                <a:lnTo>
                  <a:pt x="170300" y="1703000"/>
                </a:lnTo>
                <a:cubicBezTo>
                  <a:pt x="76246" y="1703000"/>
                  <a:pt x="0" y="1626754"/>
                  <a:pt x="0" y="1532700"/>
                </a:cubicBezTo>
                <a:lnTo>
                  <a:pt x="0" y="17030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1911553" tIns="34290" rIns="34291" bIns="34290" numCol="1" spcCol="1270" anchor="ctr" anchorCtr="0">
            <a:noAutofit/>
          </a:bodyPr>
          <a:lstStyle/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kern="1200" dirty="0" smtClean="0"/>
              <a:t> </a:t>
            </a:r>
            <a:r>
              <a:rPr lang="ko-KR" altLang="en-US" sz="1100" b="1" kern="1200" dirty="0" smtClean="0">
                <a:solidFill>
                  <a:schemeClr val="tx1"/>
                </a:solidFill>
              </a:rPr>
              <a:t>주제  </a:t>
            </a:r>
            <a:r>
              <a:rPr lang="en-US" altLang="ko-KR" sz="1100" b="1" kern="1200" dirty="0" smtClean="0">
                <a:solidFill>
                  <a:schemeClr val="tx1"/>
                </a:solidFill>
              </a:rPr>
              <a:t>: </a:t>
            </a:r>
            <a:r>
              <a:rPr lang="ko-KR" altLang="en-US" sz="1100" b="1" kern="1200" dirty="0" err="1" smtClean="0">
                <a:solidFill>
                  <a:schemeClr val="tx1"/>
                </a:solidFill>
              </a:rPr>
              <a:t>생활속의</a:t>
            </a:r>
            <a:r>
              <a:rPr lang="ko-KR" altLang="en-US" sz="1100" b="1" kern="1200" dirty="0" smtClean="0">
                <a:solidFill>
                  <a:schemeClr val="tx1"/>
                </a:solidFill>
              </a:rPr>
              <a:t> 보안</a:t>
            </a:r>
            <a:r>
              <a:rPr lang="en-US" altLang="ko-KR" sz="1100" b="1" kern="1200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kern="1200" dirty="0" smtClean="0">
                <a:solidFill>
                  <a:schemeClr val="tx1"/>
                </a:solidFill>
              </a:rPr>
              <a:t>학교</a:t>
            </a:r>
            <a:r>
              <a:rPr lang="en-US" altLang="ko-KR" sz="1100" b="1" kern="1200" dirty="0" smtClean="0">
                <a:solidFill>
                  <a:schemeClr val="tx1"/>
                </a:solidFill>
              </a:rPr>
              <a:t>]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50" kern="1200" dirty="0" smtClean="0">
                <a:solidFill>
                  <a:schemeClr val="tx1"/>
                </a:solidFill>
              </a:rPr>
              <a:t> 미션  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: </a:t>
            </a:r>
            <a:r>
              <a:rPr lang="ko-KR" altLang="en-US" sz="1050" kern="1200" dirty="0" err="1" smtClean="0">
                <a:solidFill>
                  <a:schemeClr val="tx1"/>
                </a:solidFill>
              </a:rPr>
              <a:t>학교안에서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 놓쳐버린 내 정보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, 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어디에 있는지 알아내라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!  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50" kern="1200" dirty="0" smtClean="0">
                <a:solidFill>
                  <a:schemeClr val="tx1"/>
                </a:solidFill>
              </a:rPr>
              <a:t> 예시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1 : 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암호화되지 않은 공개 </a:t>
            </a:r>
            <a:r>
              <a:rPr lang="ko-KR" altLang="en-US" sz="1050" kern="1200" dirty="0" err="1" smtClean="0">
                <a:solidFill>
                  <a:schemeClr val="tx1"/>
                </a:solidFill>
              </a:rPr>
              <a:t>와이파이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 접속 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(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결과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: </a:t>
            </a:r>
            <a:r>
              <a:rPr lang="ko-KR" altLang="en-US" sz="1050" kern="1200" dirty="0" err="1" smtClean="0">
                <a:solidFill>
                  <a:schemeClr val="tx1"/>
                </a:solidFill>
              </a:rPr>
              <a:t>스마트폰에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 악성코드 설치 및 </a:t>
            </a:r>
            <a:r>
              <a:rPr lang="ko-KR" altLang="en-US" sz="1050" kern="1200" dirty="0" err="1" smtClean="0">
                <a:solidFill>
                  <a:schemeClr val="tx1"/>
                </a:solidFill>
              </a:rPr>
              <a:t>스마트폰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 먹통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) 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50" kern="1200" dirty="0" smtClean="0">
                <a:solidFill>
                  <a:schemeClr val="tx1"/>
                </a:solidFill>
              </a:rPr>
              <a:t> 예시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2 : 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친구가 </a:t>
            </a:r>
            <a:r>
              <a:rPr lang="ko-KR" altLang="en-US" sz="1050" kern="1200" dirty="0" err="1" smtClean="0">
                <a:solidFill>
                  <a:schemeClr val="tx1"/>
                </a:solidFill>
              </a:rPr>
              <a:t>재밌다고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 추천하는 게임을 수상한 사이트에서 받음 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(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결과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: 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나도 모르게 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100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만원이 결제되어버림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)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50" kern="1200" dirty="0" smtClean="0">
                <a:solidFill>
                  <a:schemeClr val="tx1"/>
                </a:solidFill>
              </a:rPr>
              <a:t> 예시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3 : 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비밀번호 패턴을 보여지는 상태로 풀어버림 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(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결과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: 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내 </a:t>
            </a:r>
            <a:r>
              <a:rPr lang="ko-KR" altLang="en-US" sz="1050" kern="1200" dirty="0" err="1" smtClean="0">
                <a:solidFill>
                  <a:schemeClr val="tx1"/>
                </a:solidFill>
              </a:rPr>
              <a:t>폰에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 저장된 </a:t>
            </a:r>
            <a:r>
              <a:rPr lang="ko-KR" altLang="en-US" sz="1050" kern="1200" dirty="0" err="1" smtClean="0">
                <a:solidFill>
                  <a:schemeClr val="tx1"/>
                </a:solidFill>
              </a:rPr>
              <a:t>엽기셀카들이</a:t>
            </a:r>
            <a:r>
              <a:rPr lang="ko-KR" altLang="en-US" sz="1050" kern="1200" dirty="0" smtClean="0">
                <a:solidFill>
                  <a:schemeClr val="tx1"/>
                </a:solidFill>
              </a:rPr>
              <a:t> 친구들에게 전송됨</a:t>
            </a:r>
            <a:r>
              <a:rPr lang="en-US" altLang="ko-KR" sz="1050" kern="1200" dirty="0" smtClean="0">
                <a:solidFill>
                  <a:schemeClr val="tx1"/>
                </a:solidFill>
              </a:rPr>
              <a:t>)</a:t>
            </a:r>
            <a:endParaRPr lang="ko-KR" altLang="en-US" sz="1050" kern="12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536" y="3384146"/>
            <a:ext cx="1736641" cy="1124974"/>
          </a:xfrm>
          <a:prstGeom prst="roundRect">
            <a:avLst>
              <a:gd name="adj" fmla="val 10000"/>
            </a:avLst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20000"/>
            </a:stretch>
          </a:blipFill>
          <a:ln w="3175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50000"/>
              <a:hueOff val="2501437"/>
              <a:satOff val="-2237"/>
              <a:lumOff val="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자유형 18"/>
          <p:cNvSpPr/>
          <p:nvPr/>
        </p:nvSpPr>
        <p:spPr>
          <a:xfrm>
            <a:off x="281280" y="4793886"/>
            <a:ext cx="8683207" cy="1727339"/>
          </a:xfrm>
          <a:custGeom>
            <a:avLst/>
            <a:gdLst>
              <a:gd name="connsiteX0" fmla="*/ 0 w 8683207"/>
              <a:gd name="connsiteY0" fmla="*/ 140622 h 1406217"/>
              <a:gd name="connsiteX1" fmla="*/ 140622 w 8683207"/>
              <a:gd name="connsiteY1" fmla="*/ 0 h 1406217"/>
              <a:gd name="connsiteX2" fmla="*/ 8542585 w 8683207"/>
              <a:gd name="connsiteY2" fmla="*/ 0 h 1406217"/>
              <a:gd name="connsiteX3" fmla="*/ 8683207 w 8683207"/>
              <a:gd name="connsiteY3" fmla="*/ 140622 h 1406217"/>
              <a:gd name="connsiteX4" fmla="*/ 8683207 w 8683207"/>
              <a:gd name="connsiteY4" fmla="*/ 1265595 h 1406217"/>
              <a:gd name="connsiteX5" fmla="*/ 8542585 w 8683207"/>
              <a:gd name="connsiteY5" fmla="*/ 1406217 h 1406217"/>
              <a:gd name="connsiteX6" fmla="*/ 140622 w 8683207"/>
              <a:gd name="connsiteY6" fmla="*/ 1406217 h 1406217"/>
              <a:gd name="connsiteX7" fmla="*/ 0 w 8683207"/>
              <a:gd name="connsiteY7" fmla="*/ 1265595 h 1406217"/>
              <a:gd name="connsiteX8" fmla="*/ 0 w 8683207"/>
              <a:gd name="connsiteY8" fmla="*/ 140622 h 140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3207" h="1406217">
                <a:moveTo>
                  <a:pt x="0" y="140622"/>
                </a:moveTo>
                <a:cubicBezTo>
                  <a:pt x="0" y="62959"/>
                  <a:pt x="62959" y="0"/>
                  <a:pt x="140622" y="0"/>
                </a:cubicBezTo>
                <a:lnTo>
                  <a:pt x="8542585" y="0"/>
                </a:lnTo>
                <a:cubicBezTo>
                  <a:pt x="8620248" y="0"/>
                  <a:pt x="8683207" y="62959"/>
                  <a:pt x="8683207" y="140622"/>
                </a:cubicBezTo>
                <a:lnTo>
                  <a:pt x="8683207" y="1265595"/>
                </a:lnTo>
                <a:cubicBezTo>
                  <a:pt x="8683207" y="1343258"/>
                  <a:pt x="8620248" y="1406217"/>
                  <a:pt x="8542585" y="1406217"/>
                </a:cubicBezTo>
                <a:lnTo>
                  <a:pt x="140622" y="1406217"/>
                </a:lnTo>
                <a:cubicBezTo>
                  <a:pt x="62959" y="1406217"/>
                  <a:pt x="0" y="1343258"/>
                  <a:pt x="0" y="1265595"/>
                </a:cubicBezTo>
                <a:lnTo>
                  <a:pt x="0" y="140622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1911553" tIns="34290" rIns="34291" bIns="34290" numCol="1" spcCol="1270" anchor="ctr" anchorCtr="0">
            <a:noAutofit/>
          </a:bodyPr>
          <a:lstStyle/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900" b="1" kern="1200" dirty="0" smtClean="0"/>
              <a:t> </a:t>
            </a:r>
            <a:r>
              <a:rPr lang="ko-KR" altLang="en-US" sz="1100" b="1" kern="1200" dirty="0" smtClean="0">
                <a:solidFill>
                  <a:schemeClr val="tx1"/>
                </a:solidFill>
              </a:rPr>
              <a:t>주제  </a:t>
            </a:r>
            <a:r>
              <a:rPr lang="en-US" altLang="ko-KR" sz="1100" b="1" kern="1200" dirty="0" smtClean="0">
                <a:solidFill>
                  <a:schemeClr val="tx1"/>
                </a:solidFill>
              </a:rPr>
              <a:t>: </a:t>
            </a:r>
            <a:r>
              <a:rPr lang="ko-KR" altLang="en-US" sz="1100" b="1" kern="1200" dirty="0" smtClean="0">
                <a:solidFill>
                  <a:schemeClr val="tx1"/>
                </a:solidFill>
              </a:rPr>
              <a:t>암호시스템</a:t>
            </a:r>
            <a:endParaRPr lang="en-US" altLang="ko-KR" sz="1100" b="1" kern="1200" dirty="0" smtClean="0">
              <a:solidFill>
                <a:schemeClr val="tx1"/>
              </a:solidFill>
            </a:endParaRP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0" kern="1200" dirty="0" smtClean="0">
                <a:solidFill>
                  <a:schemeClr val="tx1"/>
                </a:solidFill>
              </a:rPr>
              <a:t> 미션  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: 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숨겨진 암호시스템을 찾아내어 비행기의 추락을 막아라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!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0" kern="1200" dirty="0" smtClean="0">
                <a:solidFill>
                  <a:schemeClr val="tx1"/>
                </a:solidFill>
              </a:rPr>
              <a:t> 예시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1: 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비행기 화장실에 테러리스트가 숨었다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. 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문을 열 수 있는 암호방식은 두 가지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b="0" kern="1200" dirty="0" err="1" smtClean="0">
                <a:solidFill>
                  <a:schemeClr val="tx1"/>
                </a:solidFill>
              </a:rPr>
              <a:t>비대칭키와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0" kern="1200" dirty="0" err="1" smtClean="0">
                <a:solidFill>
                  <a:schemeClr val="tx1"/>
                </a:solidFill>
              </a:rPr>
              <a:t>대칭키이다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.     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계산이 간단하고 속도가 빠른 키가 정답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. 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무엇일까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? 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미션 실패 시 비행기의 비상구가 열리며 비행기가 </a:t>
            </a:r>
            <a:r>
              <a:rPr lang="ko-KR" altLang="en-US" sz="1100" b="0" kern="1200" dirty="0" err="1" smtClean="0">
                <a:solidFill>
                  <a:schemeClr val="tx1"/>
                </a:solidFill>
              </a:rPr>
              <a:t>휘청임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)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0" kern="1200" dirty="0" smtClean="0">
                <a:solidFill>
                  <a:schemeClr val="tx1"/>
                </a:solidFill>
              </a:rPr>
              <a:t> 예시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2: 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테러리스트는 메시지에 있는 문자의 위치를 바꾸는 암호로 다른 테러리스트와 통신하고 있다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. 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이 암호를 알아내야 그들의 통신을 막을 수 있다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. 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어떤 암호를 사용하고 있을까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? </a:t>
            </a:r>
          </a:p>
          <a:p>
            <a:pPr lvl="0" algn="l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(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미션 실패 시 비행기 한쪽 날개가 부서지며 추락하기 시작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)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 </a:t>
            </a:r>
            <a:r>
              <a:rPr lang="en-US" altLang="ko-KR" sz="1100" b="0" kern="1200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0" kern="1200" dirty="0" smtClean="0">
                <a:solidFill>
                  <a:schemeClr val="tx1"/>
                </a:solidFill>
              </a:rPr>
              <a:t> </a:t>
            </a:r>
            <a:endParaRPr lang="ko-KR" altLang="en-US" sz="1100" b="0" kern="12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5112338"/>
            <a:ext cx="1736641" cy="1124974"/>
          </a:xfrm>
          <a:prstGeom prst="roundRect">
            <a:avLst>
              <a:gd name="adj" fmla="val 10000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4000" b="-14000"/>
            </a:stretch>
          </a:blipFill>
          <a:ln w="3175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50000"/>
              <a:hueOff val="5002875"/>
              <a:satOff val="-4473"/>
              <a:lumOff val="13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TextBox 26"/>
          <p:cNvSpPr txBox="1"/>
          <p:nvPr/>
        </p:nvSpPr>
        <p:spPr>
          <a:xfrm>
            <a:off x="281280" y="956342"/>
            <a:ext cx="4155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2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2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200" b="1" dirty="0" err="1">
                <a:solidFill>
                  <a:srgbClr val="00B050"/>
                </a:solidFill>
              </a:rPr>
              <a:t>e</a:t>
            </a:r>
            <a:r>
              <a:rPr lang="en-US" altLang="ko-KR" sz="1200" b="1" baseline="30000" dirty="0" err="1" smtClean="0"/>
              <a:t>VR</a:t>
            </a:r>
            <a:r>
              <a:rPr lang="en-US" altLang="ko-KR" sz="1200" b="1" baseline="30000" dirty="0" smtClean="0"/>
              <a:t> </a:t>
            </a:r>
            <a:r>
              <a:rPr lang="ko-KR" altLang="en-US" sz="1200" b="1" dirty="0" smtClean="0"/>
              <a:t>에 추가할 수 있는 시나리오</a:t>
            </a:r>
            <a:r>
              <a:rPr lang="en-US" altLang="ko-KR" sz="1200" b="1" dirty="0" smtClean="0"/>
              <a:t>&amp;</a:t>
            </a:r>
            <a:r>
              <a:rPr lang="ko-KR" altLang="en-US" sz="1200" b="1" dirty="0" smtClean="0"/>
              <a:t>미션 아이디어 예시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040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476672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VR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설명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초등학생</a:t>
            </a:r>
            <a:r>
              <a:rPr lang="en-US" altLang="ko-KR" sz="1400" b="1" dirty="0" smtClean="0"/>
              <a:t>] VR</a:t>
            </a:r>
            <a:r>
              <a:rPr lang="ko-KR" altLang="en-US" sz="1400" b="1" dirty="0" smtClean="0"/>
              <a:t>미션 진행 과정 예시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4048" y="6165304"/>
            <a:ext cx="3240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 smtClean="0"/>
          </a:p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문제해결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문제를 맞춰갈 때마다 </a:t>
            </a:r>
            <a:r>
              <a:rPr lang="en-US" altLang="ko-KR" sz="1100" dirty="0" smtClean="0"/>
              <a:t>TV, </a:t>
            </a:r>
            <a:r>
              <a:rPr lang="ko-KR" altLang="en-US" sz="1100" dirty="0" smtClean="0"/>
              <a:t>청소기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스피커가 차례로 정상적으로 동작한다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6" y="832278"/>
            <a:ext cx="3367027" cy="23679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828317"/>
            <a:ext cx="3372658" cy="237195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6" y="3932107"/>
            <a:ext cx="3364854" cy="236646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934422"/>
            <a:ext cx="3372658" cy="23719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6531" y="3200276"/>
            <a:ext cx="37276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1. VR </a:t>
            </a:r>
            <a:r>
              <a:rPr lang="ko-KR" altLang="en-US" sz="1100" dirty="0"/>
              <a:t>미션 </a:t>
            </a:r>
            <a:r>
              <a:rPr lang="ko-KR" altLang="en-US" sz="1100" dirty="0" smtClean="0"/>
              <a:t>초기화면</a:t>
            </a:r>
            <a:r>
              <a:rPr lang="en-US" altLang="ko-KR" sz="1100" dirty="0" smtClean="0"/>
              <a:t>: VR </a:t>
            </a:r>
            <a:r>
              <a:rPr lang="ko-KR" altLang="en-US" sz="1100" dirty="0"/>
              <a:t>화면에 거실의 모습이 </a:t>
            </a:r>
            <a:r>
              <a:rPr lang="ko-KR" altLang="en-US" sz="1100" dirty="0" smtClean="0"/>
              <a:t>나온다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 smtClean="0"/>
              <a:t>스피커에서는 </a:t>
            </a:r>
            <a:r>
              <a:rPr lang="ko-KR" altLang="en-US" sz="1100" dirty="0"/>
              <a:t>음악이 흘러나오며 일상적인 하루를 시작한다</a:t>
            </a:r>
            <a:r>
              <a:rPr lang="en-US" altLang="ko-KR" sz="1100" dirty="0"/>
              <a:t>. </a:t>
            </a:r>
            <a:r>
              <a:rPr lang="ko-KR" altLang="en-US" sz="1100" dirty="0" smtClean="0"/>
              <a:t>사용자는 </a:t>
            </a:r>
            <a:r>
              <a:rPr lang="ko-KR" altLang="en-US" sz="1100" dirty="0"/>
              <a:t>리모컨을 통해 </a:t>
            </a:r>
            <a:r>
              <a:rPr lang="en-US" altLang="ko-KR" sz="1100" dirty="0"/>
              <a:t>TV</a:t>
            </a:r>
            <a:r>
              <a:rPr lang="ko-KR" altLang="en-US" sz="1100" dirty="0"/>
              <a:t>를 조작한다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endParaRPr lang="en-US" altLang="ko-KR" sz="1100" dirty="0"/>
          </a:p>
        </p:txBody>
      </p:sp>
      <p:sp>
        <p:nvSpPr>
          <p:cNvPr id="5" name="직사각형 4"/>
          <p:cNvSpPr/>
          <p:nvPr/>
        </p:nvSpPr>
        <p:spPr>
          <a:xfrm>
            <a:off x="4906490" y="3212976"/>
            <a:ext cx="34819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상황 </a:t>
            </a:r>
            <a:r>
              <a:rPr lang="ko-KR" altLang="en-US" sz="1100" dirty="0"/>
              <a:t>발생</a:t>
            </a:r>
            <a:r>
              <a:rPr lang="en-US" altLang="ko-KR" sz="1100" dirty="0"/>
              <a:t>: </a:t>
            </a:r>
            <a:r>
              <a:rPr lang="ko-KR" altLang="en-US" sz="1100" dirty="0"/>
              <a:t>리모컨을 선택하는 순간 집안이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어두워지고 </a:t>
            </a:r>
            <a:r>
              <a:rPr lang="en-US" altLang="ko-KR" sz="1100" dirty="0"/>
              <a:t>TV,</a:t>
            </a:r>
            <a:r>
              <a:rPr lang="ko-KR" altLang="en-US" sz="1100" dirty="0"/>
              <a:t> 청소기</a:t>
            </a:r>
            <a:r>
              <a:rPr lang="en-US" altLang="ko-KR" sz="1100" dirty="0"/>
              <a:t> </a:t>
            </a:r>
            <a:r>
              <a:rPr lang="ko-KR" altLang="en-US" sz="1100" dirty="0"/>
              <a:t>그리고 스피커가 오동작하기 시작한다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63796" y="6316894"/>
            <a:ext cx="33648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문제 제시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집이 </a:t>
            </a:r>
            <a:r>
              <a:rPr lang="ko-KR" altLang="en-US" sz="1100" dirty="0"/>
              <a:t>해킹되었다는 </a:t>
            </a:r>
            <a:r>
              <a:rPr lang="ko-KR" altLang="en-US" sz="1100" dirty="0" err="1"/>
              <a:t>경고창과</a:t>
            </a:r>
            <a:r>
              <a:rPr lang="ko-KR" altLang="en-US" sz="1100" dirty="0"/>
              <a:t> 함께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 smtClean="0"/>
              <a:t>3</a:t>
            </a:r>
            <a:r>
              <a:rPr lang="ko-KR" altLang="en-US" sz="1100" dirty="0"/>
              <a:t>가지 문제가 출제된다</a:t>
            </a:r>
            <a:r>
              <a:rPr lang="en-US" altLang="ko-KR" sz="11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58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548680"/>
            <a:ext cx="450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VR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설명 </a:t>
            </a:r>
            <a:r>
              <a:rPr lang="en-US" altLang="ko-KR" sz="1400" b="1" dirty="0"/>
              <a:t>[</a:t>
            </a:r>
            <a:r>
              <a:rPr lang="ko-KR" altLang="en-US" sz="1400" b="1" dirty="0" smtClean="0"/>
              <a:t>초등학생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미션내용 예시</a:t>
            </a:r>
            <a:endParaRPr lang="ko-KR" altLang="en-US" sz="1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3" r="8255"/>
          <a:stretch/>
        </p:blipFill>
        <p:spPr>
          <a:xfrm>
            <a:off x="16731" y="912332"/>
            <a:ext cx="3059832" cy="26562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3" r="9340"/>
          <a:stretch/>
        </p:blipFill>
        <p:spPr>
          <a:xfrm>
            <a:off x="3089678" y="912332"/>
            <a:ext cx="2981375" cy="26606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2" r="7064"/>
          <a:stretch/>
        </p:blipFill>
        <p:spPr>
          <a:xfrm>
            <a:off x="6084168" y="912332"/>
            <a:ext cx="3059832" cy="26545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149080"/>
            <a:ext cx="3710158" cy="2592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81" y="4149080"/>
            <a:ext cx="3710159" cy="25924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831" y="3429000"/>
            <a:ext cx="850264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 smtClean="0"/>
              <a:t>▲ 문제 출제화면에서 보여지는 화면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문제를 맞출 때마다 기계들이 하나씩 정상으로 돌아온다</a:t>
            </a:r>
            <a:r>
              <a:rPr lang="en-US" altLang="ko-KR" sz="11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100" dirty="0" smtClean="0"/>
              <a:t>▼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문제를 풀고 나면 테이블에 파란 불이 들어오고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테이블을 터치하면 오른쪽 화면과 같이 숫자를 입력하며 모든 미션이 완료된다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552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548680"/>
            <a:ext cx="7056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VR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설명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중학생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미션내용 </a:t>
            </a:r>
            <a:r>
              <a:rPr lang="ko-KR" altLang="en-US" sz="1400" b="1" dirty="0" smtClean="0"/>
              <a:t>예시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429000"/>
            <a:ext cx="850264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 smtClean="0"/>
              <a:t>▲ 문제 출제화면에서 보여지는 화면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문제를 맞출 때마다 </a:t>
            </a:r>
            <a:r>
              <a:rPr lang="ko-KR" altLang="en-US" sz="1100" dirty="0" err="1" smtClean="0"/>
              <a:t>스마트카의</a:t>
            </a:r>
            <a:r>
              <a:rPr lang="ko-KR" altLang="en-US" sz="1100" dirty="0" smtClean="0"/>
              <a:t> 와이퍼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클락션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속도가 하나씩 제자리로 돌아온다</a:t>
            </a:r>
            <a:r>
              <a:rPr lang="en-US" altLang="ko-KR" sz="11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100" dirty="0" smtClean="0"/>
              <a:t>▼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문제를 풀고 나면 계기판에 초록 불이 들어오고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계기판을 터치하면 오른쪽 화면과 같이 숫자를 입력하며 모든 미션이 완료된다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1029" name="Picture 5" descr="C:\Users\이상철\Desktop\프로젝트\KISBIC 정보보호 공모전\2017\이동형\KakaoTalk_20170215_0141263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49081"/>
            <a:ext cx="3405181" cy="23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4" y="912332"/>
            <a:ext cx="3035705" cy="26562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32" y="912332"/>
            <a:ext cx="3003820" cy="2654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11" y="912332"/>
            <a:ext cx="3033746" cy="2654528"/>
          </a:xfrm>
          <a:prstGeom prst="rect">
            <a:avLst/>
          </a:prstGeom>
        </p:spPr>
      </p:pic>
      <p:pic>
        <p:nvPicPr>
          <p:cNvPr id="1026" name="Picture 2" descr="C:\Users\이상철\Desktop\KakaoTak_20170215_01580290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64" y="4144581"/>
            <a:ext cx="3424541" cy="238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8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888" y="592885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Edu</a:t>
            </a:r>
            <a:r>
              <a:rPr lang="en-US" altLang="ko-KR" sz="1400" b="1" baseline="30000" dirty="0" smtClean="0"/>
              <a:t> </a:t>
            </a:r>
            <a:r>
              <a:rPr lang="ko-KR" altLang="en-US" sz="1400" b="1" dirty="0" smtClean="0"/>
              <a:t>설명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고등학생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대학생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5888" y="908720"/>
            <a:ext cx="90281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공개된 정보로 대학교 및 대학원에 대한 객관적 정보 제공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사용자의 적성 검사를 통한 맞춤형 교육 및 직업 소개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관심 </a:t>
            </a:r>
            <a:r>
              <a:rPr lang="ko-KR" altLang="en-US" sz="1100" dirty="0"/>
              <a:t>있는 정보 보호 관련 대학교 및 대학원을 </a:t>
            </a:r>
            <a:r>
              <a:rPr lang="ko-KR" altLang="en-US" sz="1100" dirty="0" smtClean="0"/>
              <a:t>검색하듯 </a:t>
            </a:r>
            <a:r>
              <a:rPr lang="ko-KR" altLang="en-US" sz="1100" dirty="0"/>
              <a:t>쉽게 찾아볼 수 있는 사이트를 </a:t>
            </a:r>
            <a:r>
              <a:rPr lang="ko-KR" altLang="en-US" sz="1100" dirty="0" smtClean="0"/>
              <a:t>제공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Bogle Edu</a:t>
            </a:r>
            <a:r>
              <a:rPr lang="ko-KR" altLang="en-US" sz="1100" dirty="0"/>
              <a:t>는 카테고리가 세분화 되어 있어 사용자가 필요한 정보를 직관적으로 </a:t>
            </a:r>
            <a:r>
              <a:rPr lang="ko-KR" altLang="en-US" sz="1100" dirty="0" smtClean="0"/>
              <a:t>제공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7372" y="2098595"/>
            <a:ext cx="4074050" cy="47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왼쪽/오른쪽 화살표 36"/>
          <p:cNvSpPr/>
          <p:nvPr/>
        </p:nvSpPr>
        <p:spPr>
          <a:xfrm rot="19800000">
            <a:off x="1970572" y="4652351"/>
            <a:ext cx="1183425" cy="360040"/>
          </a:xfrm>
          <a:prstGeom prst="left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/오른쪽 화살표 39"/>
          <p:cNvSpPr/>
          <p:nvPr/>
        </p:nvSpPr>
        <p:spPr>
          <a:xfrm rot="1800000" flipV="1">
            <a:off x="1970572" y="3116429"/>
            <a:ext cx="1183425" cy="360040"/>
          </a:xfrm>
          <a:prstGeom prst="left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/오른쪽 화살표 40"/>
          <p:cNvSpPr/>
          <p:nvPr/>
        </p:nvSpPr>
        <p:spPr>
          <a:xfrm rot="1800000" flipH="1">
            <a:off x="5983781" y="4652352"/>
            <a:ext cx="1183425" cy="360040"/>
          </a:xfrm>
          <a:prstGeom prst="left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/오른쪽 화살표 41"/>
          <p:cNvSpPr/>
          <p:nvPr/>
        </p:nvSpPr>
        <p:spPr>
          <a:xfrm rot="19800000" flipH="1" flipV="1">
            <a:off x="5983781" y="3116430"/>
            <a:ext cx="1183425" cy="360040"/>
          </a:xfrm>
          <a:prstGeom prst="left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67544" y="1776010"/>
            <a:ext cx="1508974" cy="150897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보안적성검사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7544" y="4816888"/>
            <a:ext cx="1508974" cy="150897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대학교 및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대학원 정보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205504" y="1776010"/>
            <a:ext cx="1508974" cy="150897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전공 및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진로 설계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205504" y="4816888"/>
            <a:ext cx="1508974" cy="150897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어플리케이</a:t>
            </a:r>
            <a:r>
              <a:rPr lang="ko-KR" altLang="en-US" sz="1100" dirty="0">
                <a:solidFill>
                  <a:schemeClr val="tx1"/>
                </a:solidFill>
              </a:rPr>
              <a:t>션</a:t>
            </a:r>
            <a:r>
              <a:rPr lang="ko-KR" altLang="en-US" sz="1100" dirty="0" smtClean="0">
                <a:solidFill>
                  <a:schemeClr val="tx1"/>
                </a:solidFill>
              </a:rPr>
              <a:t>을 이</a:t>
            </a:r>
            <a:r>
              <a:rPr lang="ko-KR" altLang="en-US" sz="1100" dirty="0">
                <a:solidFill>
                  <a:schemeClr val="tx1"/>
                </a:solidFill>
              </a:rPr>
              <a:t>용</a:t>
            </a:r>
            <a:r>
              <a:rPr lang="ko-KR" altLang="en-US" sz="1100" dirty="0" smtClean="0">
                <a:solidFill>
                  <a:schemeClr val="tx1"/>
                </a:solidFill>
              </a:rPr>
              <a:t>한 </a:t>
            </a:r>
            <a:r>
              <a:rPr lang="en-US" altLang="ko-KR" sz="1100" dirty="0" smtClean="0">
                <a:solidFill>
                  <a:schemeClr val="tx1"/>
                </a:solidFill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ko-KR" altLang="en-US" sz="1100" dirty="0" smtClean="0">
                <a:solidFill>
                  <a:schemeClr val="tx1"/>
                </a:solidFill>
              </a:rPr>
              <a:t>높은 서비스 및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접근성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04805"/>
            <a:ext cx="3162624" cy="412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15888" y="592885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Edu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설명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키워드검색</a:t>
            </a:r>
            <a:r>
              <a:rPr lang="en-US" altLang="ko-KR" sz="1400" b="1" dirty="0" smtClean="0"/>
              <a:t>]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967" y="1052736"/>
            <a:ext cx="59170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관심분야에 대한 전반적인 정보를 얻고 싶을 때는 키워드 검색을 통해 통합결과를 확인 가능</a:t>
            </a:r>
            <a:endParaRPr lang="en-US" altLang="ko-KR" sz="105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본인이 원하는 카테고리를 선택 후 그 카테고리 안에서 검색 가능</a:t>
            </a:r>
            <a:endParaRPr lang="en-US" altLang="ko-KR" sz="105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583352"/>
            <a:ext cx="1640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(1) Bogle</a:t>
            </a:r>
            <a:r>
              <a:rPr lang="ko-KR" altLang="en-US" sz="1050" dirty="0" smtClean="0"/>
              <a:t>에서 해킹 검색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5748975" y="1554562"/>
            <a:ext cx="2063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(3) </a:t>
            </a:r>
            <a:r>
              <a:rPr lang="ko-KR" altLang="en-US" sz="1050" dirty="0" smtClean="0"/>
              <a:t>한양대 해킹 보안 학과 선택</a:t>
            </a:r>
            <a:endParaRPr lang="ko-KR" alt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5559311" y="1906397"/>
            <a:ext cx="2541080" cy="1107996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accent1"/>
                </a:solidFill>
              </a:rPr>
              <a:t>해킹 보안 학과 </a:t>
            </a:r>
            <a:r>
              <a:rPr lang="en-US" altLang="ko-KR" sz="1100" dirty="0">
                <a:solidFill>
                  <a:schemeClr val="accent1"/>
                </a:solidFill>
              </a:rPr>
              <a:t>	</a:t>
            </a:r>
            <a:r>
              <a:rPr lang="en-US" altLang="ko-KR" sz="1100" dirty="0" smtClean="0">
                <a:solidFill>
                  <a:schemeClr val="accent1"/>
                </a:solidFill>
              </a:rPr>
              <a:t>(</a:t>
            </a:r>
            <a:r>
              <a:rPr lang="ko-KR" altLang="en-US" sz="1100" dirty="0" smtClean="0">
                <a:solidFill>
                  <a:schemeClr val="accent1"/>
                </a:solidFill>
              </a:rPr>
              <a:t>대전대</a:t>
            </a:r>
            <a:r>
              <a:rPr lang="en-US" altLang="ko-KR" sz="1100" dirty="0" smtClean="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100" dirty="0" smtClean="0">
                <a:solidFill>
                  <a:schemeClr val="accent1"/>
                </a:solidFill>
              </a:rPr>
              <a:t>해킹 방어 학과 </a:t>
            </a:r>
            <a:r>
              <a:rPr lang="en-US" altLang="ko-KR" sz="1100" dirty="0" smtClean="0">
                <a:solidFill>
                  <a:schemeClr val="accent1"/>
                </a:solidFill>
              </a:rPr>
              <a:t>	(</a:t>
            </a:r>
            <a:r>
              <a:rPr lang="ko-KR" altLang="en-US" sz="1100" dirty="0" smtClean="0">
                <a:solidFill>
                  <a:schemeClr val="accent1"/>
                </a:solidFill>
              </a:rPr>
              <a:t>상명대</a:t>
            </a:r>
            <a:r>
              <a:rPr lang="en-US" altLang="ko-KR" sz="1100" dirty="0" smtClean="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100" dirty="0" smtClean="0">
                <a:solidFill>
                  <a:schemeClr val="accent1"/>
                </a:solidFill>
              </a:rPr>
              <a:t>사이버 보안학과 </a:t>
            </a:r>
            <a:r>
              <a:rPr lang="en-US" altLang="ko-KR" sz="1100" dirty="0" smtClean="0">
                <a:solidFill>
                  <a:schemeClr val="accent1"/>
                </a:solidFill>
              </a:rPr>
              <a:t>	(</a:t>
            </a:r>
            <a:r>
              <a:rPr lang="ko-KR" altLang="en-US" sz="1100" dirty="0" err="1" smtClean="0">
                <a:solidFill>
                  <a:schemeClr val="accent1"/>
                </a:solidFill>
              </a:rPr>
              <a:t>경일대</a:t>
            </a:r>
            <a:r>
              <a:rPr lang="en-US" altLang="ko-KR" sz="1100" dirty="0" smtClean="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100" dirty="0" smtClean="0">
                <a:solidFill>
                  <a:schemeClr val="accent1"/>
                </a:solidFill>
              </a:rPr>
              <a:t>정보통신보안학과 </a:t>
            </a:r>
            <a:r>
              <a:rPr lang="en-US" altLang="ko-KR" sz="1100" dirty="0" smtClean="0">
                <a:solidFill>
                  <a:schemeClr val="accent1"/>
                </a:solidFill>
              </a:rPr>
              <a:t>	(</a:t>
            </a:r>
            <a:r>
              <a:rPr lang="ko-KR" altLang="en-US" sz="1100" dirty="0" err="1" smtClean="0">
                <a:solidFill>
                  <a:schemeClr val="accent1"/>
                </a:solidFill>
              </a:rPr>
              <a:t>영동대</a:t>
            </a:r>
            <a:r>
              <a:rPr lang="en-US" altLang="ko-KR" sz="1100" dirty="0" smtClean="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100" dirty="0" smtClean="0">
                <a:solidFill>
                  <a:schemeClr val="accent1"/>
                </a:solidFill>
              </a:rPr>
              <a:t>해킹 보안 학과</a:t>
            </a:r>
            <a:r>
              <a:rPr lang="en-US" altLang="ko-KR" sz="1100" dirty="0" smtClean="0">
                <a:solidFill>
                  <a:schemeClr val="accent1"/>
                </a:solidFill>
              </a:rPr>
              <a:t>	(</a:t>
            </a:r>
            <a:r>
              <a:rPr lang="ko-KR" altLang="en-US" sz="1100" dirty="0" smtClean="0">
                <a:solidFill>
                  <a:schemeClr val="accent1"/>
                </a:solidFill>
              </a:rPr>
              <a:t>한양대</a:t>
            </a:r>
            <a:r>
              <a:rPr lang="en-US" altLang="ko-KR" sz="1100" dirty="0" smtClean="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100" dirty="0" smtClean="0">
                <a:solidFill>
                  <a:schemeClr val="accent1"/>
                </a:solidFill>
              </a:rPr>
              <a:t>정보보안학과</a:t>
            </a:r>
            <a:r>
              <a:rPr lang="en-US" altLang="ko-KR" sz="1100" dirty="0" smtClean="0">
                <a:solidFill>
                  <a:schemeClr val="accent1"/>
                </a:solidFill>
              </a:rPr>
              <a:t>		(</a:t>
            </a:r>
            <a:r>
              <a:rPr lang="ko-KR" altLang="en-US" sz="1100" dirty="0" err="1" smtClean="0">
                <a:solidFill>
                  <a:schemeClr val="accent1"/>
                </a:solidFill>
              </a:rPr>
              <a:t>동신대</a:t>
            </a:r>
            <a:r>
              <a:rPr lang="en-US" altLang="ko-KR" sz="1100" dirty="0" smtClean="0">
                <a:solidFill>
                  <a:schemeClr val="accent1"/>
                </a:solidFill>
              </a:rPr>
              <a:t>)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59311" y="2564904"/>
            <a:ext cx="2541080" cy="257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3"/>
          <a:stretch/>
        </p:blipFill>
        <p:spPr>
          <a:xfrm>
            <a:off x="2987824" y="1904805"/>
            <a:ext cx="2232248" cy="41063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63671" y="1590908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(2) </a:t>
            </a:r>
            <a:r>
              <a:rPr lang="ko-KR" altLang="en-US" sz="1050" dirty="0" smtClean="0"/>
              <a:t>통합결과에서 대학교</a:t>
            </a:r>
            <a:r>
              <a:rPr lang="en-US" altLang="ko-KR" sz="1050" dirty="0" smtClean="0"/>
              <a:t>/</a:t>
            </a:r>
            <a:r>
              <a:rPr lang="ko-KR" altLang="en-US" sz="1050" dirty="0" smtClean="0"/>
              <a:t>전공 선택</a:t>
            </a:r>
            <a:endParaRPr lang="ko-KR" altLang="en-US" sz="1050" dirty="0"/>
          </a:p>
        </p:txBody>
      </p:sp>
      <p:sp>
        <p:nvSpPr>
          <p:cNvPr id="25" name="직사각형 24"/>
          <p:cNvSpPr/>
          <p:nvPr/>
        </p:nvSpPr>
        <p:spPr>
          <a:xfrm>
            <a:off x="5559311" y="3356992"/>
            <a:ext cx="2541080" cy="122341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accent1"/>
                </a:solidFill>
              </a:rPr>
              <a:t>해킹 보안 </a:t>
            </a:r>
            <a:r>
              <a:rPr lang="ko-KR" altLang="en-US" sz="1050" dirty="0" smtClean="0">
                <a:solidFill>
                  <a:schemeClr val="accent1"/>
                </a:solidFill>
              </a:rPr>
              <a:t>학과 </a:t>
            </a:r>
            <a:r>
              <a:rPr lang="en-US" altLang="ko-KR" sz="1050" dirty="0" smtClean="0">
                <a:solidFill>
                  <a:schemeClr val="accent1"/>
                </a:solidFill>
              </a:rPr>
              <a:t>(</a:t>
            </a:r>
            <a:r>
              <a:rPr lang="ko-KR" altLang="en-US" sz="1050" dirty="0">
                <a:solidFill>
                  <a:schemeClr val="accent1"/>
                </a:solidFill>
              </a:rPr>
              <a:t>한양대</a:t>
            </a:r>
            <a:r>
              <a:rPr lang="en-US" altLang="ko-KR" sz="1050" dirty="0" smtClean="0">
                <a:solidFill>
                  <a:schemeClr val="accent1"/>
                </a:solidFill>
              </a:rPr>
              <a:t>) </a:t>
            </a:r>
            <a:r>
              <a:rPr lang="ko-KR" altLang="en-US" sz="1050" dirty="0" smtClean="0">
                <a:solidFill>
                  <a:schemeClr val="accent1"/>
                </a:solidFill>
              </a:rPr>
              <a:t>교과목</a:t>
            </a:r>
            <a:endParaRPr lang="en-US" altLang="ko-KR" sz="1050" dirty="0">
              <a:solidFill>
                <a:schemeClr val="accent1"/>
              </a:solidFill>
            </a:endParaRPr>
          </a:p>
          <a:p>
            <a:endParaRPr lang="en-US" altLang="ko-KR" sz="1050" dirty="0" smtClean="0">
              <a:solidFill>
                <a:schemeClr val="accent1"/>
              </a:solidFill>
            </a:endParaRPr>
          </a:p>
          <a:p>
            <a:r>
              <a:rPr lang="ko-KR" altLang="en-US" sz="1050" dirty="0" smtClean="0">
                <a:solidFill>
                  <a:schemeClr val="accent1"/>
                </a:solidFill>
              </a:rPr>
              <a:t>해킹과 보안</a:t>
            </a:r>
            <a:r>
              <a:rPr lang="en-US" altLang="ko-KR" sz="1050" dirty="0">
                <a:solidFill>
                  <a:schemeClr val="accent1"/>
                </a:solidFill>
              </a:rPr>
              <a:t>	</a:t>
            </a:r>
            <a:r>
              <a:rPr lang="ko-KR" altLang="en-US" sz="1050" dirty="0">
                <a:solidFill>
                  <a:schemeClr val="accent1"/>
                </a:solidFill>
              </a:rPr>
              <a:t>정보보안실무</a:t>
            </a:r>
          </a:p>
          <a:p>
            <a:r>
              <a:rPr lang="ko-KR" altLang="en-US" sz="1050" dirty="0">
                <a:solidFill>
                  <a:schemeClr val="accent1"/>
                </a:solidFill>
              </a:rPr>
              <a:t>자료구조론</a:t>
            </a:r>
            <a:r>
              <a:rPr lang="en-US" altLang="ko-KR" sz="1050" dirty="0">
                <a:solidFill>
                  <a:schemeClr val="accent1"/>
                </a:solidFill>
              </a:rPr>
              <a:t>	</a:t>
            </a:r>
            <a:r>
              <a:rPr lang="ko-KR" altLang="en-US" sz="1050" dirty="0">
                <a:solidFill>
                  <a:schemeClr val="accent1"/>
                </a:solidFill>
              </a:rPr>
              <a:t>정보보안감사</a:t>
            </a:r>
          </a:p>
          <a:p>
            <a:r>
              <a:rPr lang="ko-KR" altLang="en-US" sz="1050" spc="-100" dirty="0" smtClean="0">
                <a:solidFill>
                  <a:schemeClr val="accent1"/>
                </a:solidFill>
              </a:rPr>
              <a:t>시스템해킹실무</a:t>
            </a:r>
            <a:r>
              <a:rPr lang="en-US" altLang="ko-KR" sz="1050" spc="-100" dirty="0" smtClean="0">
                <a:solidFill>
                  <a:schemeClr val="accent1"/>
                </a:solidFill>
              </a:rPr>
              <a:t>	</a:t>
            </a:r>
            <a:r>
              <a:rPr lang="ko-KR" altLang="en-US" sz="1050" dirty="0" smtClean="0">
                <a:solidFill>
                  <a:schemeClr val="accent1"/>
                </a:solidFill>
              </a:rPr>
              <a:t>바이러스분석기법</a:t>
            </a:r>
            <a:endParaRPr lang="ko-KR" altLang="en-US" sz="1050" dirty="0">
              <a:solidFill>
                <a:schemeClr val="accent1"/>
              </a:solidFill>
            </a:endParaRPr>
          </a:p>
          <a:p>
            <a:r>
              <a:rPr lang="ko-KR" altLang="en-US" sz="1050" dirty="0">
                <a:solidFill>
                  <a:schemeClr val="accent1"/>
                </a:solidFill>
              </a:rPr>
              <a:t>정보보호총론</a:t>
            </a:r>
            <a:r>
              <a:rPr lang="en-US" altLang="ko-KR" sz="1050" dirty="0">
                <a:solidFill>
                  <a:schemeClr val="accent1"/>
                </a:solidFill>
              </a:rPr>
              <a:t>	</a:t>
            </a:r>
            <a:r>
              <a:rPr lang="ko-KR" altLang="en-US" sz="1050" dirty="0">
                <a:solidFill>
                  <a:schemeClr val="accent1"/>
                </a:solidFill>
              </a:rPr>
              <a:t>네트워크공격기법</a:t>
            </a:r>
          </a:p>
          <a:p>
            <a:r>
              <a:rPr lang="ko-KR" altLang="en-US" sz="1050" dirty="0">
                <a:solidFill>
                  <a:schemeClr val="accent1"/>
                </a:solidFill>
              </a:rPr>
              <a:t>암호기초기술</a:t>
            </a:r>
            <a:r>
              <a:rPr lang="en-US" altLang="ko-KR" sz="1050" dirty="0">
                <a:solidFill>
                  <a:schemeClr val="accent1"/>
                </a:solidFill>
              </a:rPr>
              <a:t>	</a:t>
            </a:r>
            <a:r>
              <a:rPr lang="ko-KR" altLang="en-US" sz="1050" dirty="0">
                <a:solidFill>
                  <a:schemeClr val="accent1"/>
                </a:solidFill>
              </a:rPr>
              <a:t>보안관제실무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583372" y="3680379"/>
            <a:ext cx="818531" cy="219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" name="TextBox 26"/>
          <p:cNvSpPr txBox="1"/>
          <p:nvPr/>
        </p:nvSpPr>
        <p:spPr>
          <a:xfrm>
            <a:off x="5922353" y="3062193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(4) </a:t>
            </a:r>
            <a:r>
              <a:rPr lang="ko-KR" altLang="en-US" sz="1050" dirty="0" smtClean="0"/>
              <a:t>해킹과 보안 강좌 선택</a:t>
            </a:r>
            <a:endParaRPr lang="ko-KR" altLang="en-US" sz="1050" dirty="0"/>
          </a:p>
        </p:txBody>
      </p:sp>
      <p:sp>
        <p:nvSpPr>
          <p:cNvPr id="28" name="직사각형 27"/>
          <p:cNvSpPr/>
          <p:nvPr/>
        </p:nvSpPr>
        <p:spPr>
          <a:xfrm>
            <a:off x="5559311" y="4977678"/>
            <a:ext cx="2541081" cy="122341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accent1"/>
                </a:solidFill>
              </a:rPr>
              <a:t>해킹과 </a:t>
            </a:r>
            <a:r>
              <a:rPr lang="ko-KR" altLang="en-US" sz="1050" dirty="0" smtClean="0">
                <a:solidFill>
                  <a:schemeClr val="accent1"/>
                </a:solidFill>
              </a:rPr>
              <a:t>보안 </a:t>
            </a:r>
            <a:r>
              <a:rPr lang="en-US" altLang="ko-KR" sz="1050" dirty="0" smtClean="0">
                <a:solidFill>
                  <a:schemeClr val="accent1"/>
                </a:solidFill>
              </a:rPr>
              <a:t>(</a:t>
            </a:r>
            <a:r>
              <a:rPr lang="ko-KR" altLang="en-US" sz="1050" dirty="0" smtClean="0">
                <a:solidFill>
                  <a:schemeClr val="accent1"/>
                </a:solidFill>
              </a:rPr>
              <a:t>소개</a:t>
            </a:r>
            <a:r>
              <a:rPr lang="en-US" altLang="ko-KR" sz="1050" dirty="0" smtClean="0">
                <a:solidFill>
                  <a:schemeClr val="accent1"/>
                </a:solidFill>
              </a:rPr>
              <a:t>)</a:t>
            </a:r>
            <a:endParaRPr lang="en-US" altLang="ko-KR" sz="1050" dirty="0">
              <a:solidFill>
                <a:schemeClr val="accent1"/>
              </a:solidFill>
            </a:endParaRPr>
          </a:p>
          <a:p>
            <a:endParaRPr lang="en-US" altLang="ko-KR" sz="1050" dirty="0" smtClean="0">
              <a:solidFill>
                <a:schemeClr val="accent1"/>
              </a:solidFill>
            </a:endParaRPr>
          </a:p>
          <a:p>
            <a:r>
              <a:rPr lang="ko-KR" altLang="en-US" sz="1050" dirty="0" smtClean="0">
                <a:solidFill>
                  <a:schemeClr val="accent1"/>
                </a:solidFill>
              </a:rPr>
              <a:t>본 </a:t>
            </a:r>
            <a:r>
              <a:rPr lang="ko-KR" altLang="en-US" sz="1050" dirty="0">
                <a:solidFill>
                  <a:schemeClr val="accent1"/>
                </a:solidFill>
              </a:rPr>
              <a:t>과목에서는 </a:t>
            </a:r>
            <a:r>
              <a:rPr lang="ko-KR" altLang="en-US" sz="1050" dirty="0" smtClean="0">
                <a:solidFill>
                  <a:schemeClr val="accent1"/>
                </a:solidFill>
              </a:rPr>
              <a:t>보안과 </a:t>
            </a:r>
            <a:r>
              <a:rPr lang="ko-KR" altLang="en-US" sz="1050" dirty="0">
                <a:solidFill>
                  <a:schemeClr val="accent1"/>
                </a:solidFill>
              </a:rPr>
              <a:t>해킹의 역사</a:t>
            </a:r>
            <a:r>
              <a:rPr lang="en-US" altLang="ko-KR" sz="1050" dirty="0">
                <a:solidFill>
                  <a:schemeClr val="accent1"/>
                </a:solidFill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</a:rPr>
              <a:t>네트워크의 기본 흐름</a:t>
            </a:r>
            <a:r>
              <a:rPr lang="en-US" altLang="ko-KR" sz="1050" dirty="0">
                <a:solidFill>
                  <a:schemeClr val="accent1"/>
                </a:solidFill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</a:rPr>
              <a:t>암호의 원리와 응용</a:t>
            </a:r>
            <a:r>
              <a:rPr lang="en-US" altLang="ko-KR" sz="1050" dirty="0">
                <a:solidFill>
                  <a:schemeClr val="accent1"/>
                </a:solidFill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</a:rPr>
              <a:t>보안 솔루션의 구성</a:t>
            </a:r>
            <a:r>
              <a:rPr lang="en-US" altLang="ko-KR" sz="1050" dirty="0">
                <a:solidFill>
                  <a:schemeClr val="accent1"/>
                </a:solidFill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</a:rPr>
              <a:t>조직</a:t>
            </a:r>
            <a:r>
              <a:rPr lang="en-US" altLang="ko-KR" sz="1050" dirty="0">
                <a:solidFill>
                  <a:schemeClr val="accent1"/>
                </a:solidFill>
              </a:rPr>
              <a:t>/</a:t>
            </a:r>
            <a:r>
              <a:rPr lang="ko-KR" altLang="en-US" sz="1050" dirty="0">
                <a:solidFill>
                  <a:schemeClr val="accent1"/>
                </a:solidFill>
              </a:rPr>
              <a:t>사회적인 문제</a:t>
            </a:r>
            <a:r>
              <a:rPr lang="en-US" altLang="ko-KR" sz="1050" dirty="0">
                <a:solidFill>
                  <a:schemeClr val="accent1"/>
                </a:solidFill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</a:rPr>
              <a:t>보안 전문가가 갖추어야 할 조건 등에 대해 학습한다</a:t>
            </a:r>
            <a:r>
              <a:rPr lang="en-US" altLang="ko-KR" sz="1050" dirty="0">
                <a:solidFill>
                  <a:schemeClr val="accent1"/>
                </a:solidFill>
              </a:rPr>
              <a:t>.</a:t>
            </a:r>
            <a:endParaRPr lang="ko-KR" altLang="en-US" sz="1050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0983" y="4652083"/>
            <a:ext cx="2063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(5) </a:t>
            </a:r>
            <a:r>
              <a:rPr lang="ko-KR" altLang="en-US" sz="1050" dirty="0" smtClean="0"/>
              <a:t>해킹과 보안 강좌 소개 확인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091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7292" y="1045186"/>
            <a:ext cx="902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prstClr val="black"/>
                </a:solidFill>
              </a:rPr>
              <a:t>&lt;</a:t>
            </a:r>
            <a:r>
              <a:rPr lang="ko-KR" altLang="en-US" sz="1100" dirty="0" smtClean="0">
                <a:solidFill>
                  <a:prstClr val="black"/>
                </a:solidFill>
              </a:rPr>
              <a:t>진로적성탐색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&gt;</a:t>
            </a:r>
            <a:r>
              <a:rPr lang="ko-KR" altLang="en-US" sz="1100" dirty="0">
                <a:solidFill>
                  <a:prstClr val="black"/>
                </a:solidFill>
              </a:rPr>
              <a:t>에서는 정보 보호에 대한 개인의 성향과 관심도를 확인 가능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</a:rPr>
              <a:t>적성에 맞는 전공과 직업을 추천</a:t>
            </a:r>
            <a:endParaRPr lang="en-US" altLang="ko-KR" sz="1400" b="1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6" r="9195"/>
          <a:stretch/>
        </p:blipFill>
        <p:spPr>
          <a:xfrm>
            <a:off x="115888" y="1875309"/>
            <a:ext cx="3566174" cy="41459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r="37824"/>
          <a:stretch/>
        </p:blipFill>
        <p:spPr>
          <a:xfrm>
            <a:off x="6307520" y="1503330"/>
            <a:ext cx="2300252" cy="46611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39552" y="6237312"/>
            <a:ext cx="1630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1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1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1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100" b="1" dirty="0" err="1">
                <a:solidFill>
                  <a:srgbClr val="00B050"/>
                </a:solidFill>
              </a:rPr>
              <a:t>e</a:t>
            </a:r>
            <a:r>
              <a:rPr lang="en-US" altLang="ko-KR" sz="1100" b="1" baseline="30000" dirty="0" err="1" smtClean="0"/>
              <a:t>Edu</a:t>
            </a:r>
            <a:r>
              <a:rPr lang="ko-KR" altLang="en-US" sz="1100" dirty="0" smtClean="0"/>
              <a:t> 보안적성검사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5275884" y="6342671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1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1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1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100" b="1" dirty="0" err="1">
                <a:solidFill>
                  <a:srgbClr val="00B050"/>
                </a:solidFill>
              </a:rPr>
              <a:t>e</a:t>
            </a:r>
            <a:r>
              <a:rPr lang="en-US" altLang="ko-KR" sz="1100" b="1" baseline="30000" dirty="0" err="1" smtClean="0"/>
              <a:t>Edu</a:t>
            </a:r>
            <a:r>
              <a:rPr lang="en-US" altLang="ko-KR" sz="1100" b="1" dirty="0" smtClean="0">
                <a:solidFill>
                  <a:schemeClr val="accent3"/>
                </a:solidFill>
              </a:rPr>
              <a:t> </a:t>
            </a:r>
            <a:r>
              <a:rPr lang="ko-KR" altLang="en-US" sz="1100" dirty="0" smtClean="0"/>
              <a:t>보안적성검사결과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5888" y="592885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Edu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/>
              <a:t>설명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진로적성탐색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0" t="-572" r="35015" b="572"/>
          <a:stretch/>
        </p:blipFill>
        <p:spPr>
          <a:xfrm>
            <a:off x="3644280" y="1476072"/>
            <a:ext cx="2583904" cy="46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8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5888" y="592885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Edu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설명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연구실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논문검색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5888" y="959802"/>
            <a:ext cx="6003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자신이 막연히 관심 있는 분야와 관련된 키워드 검색만을 통해서도 쉽게 관련 연구실 검색가능</a:t>
            </a:r>
            <a:endParaRPr lang="en-US" altLang="ko-KR" sz="105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37387" y="1348826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(1) </a:t>
            </a:r>
            <a:r>
              <a:rPr lang="en-US" altLang="ko-KR" sz="105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05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05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05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050" b="1" dirty="0" err="1">
                <a:solidFill>
                  <a:srgbClr val="00B050"/>
                </a:solidFill>
              </a:rPr>
              <a:t>e</a:t>
            </a:r>
            <a:r>
              <a:rPr lang="en-US" altLang="ko-KR" sz="1050" b="1" baseline="30000" dirty="0" err="1" smtClean="0"/>
              <a:t>Edu</a:t>
            </a:r>
            <a:r>
              <a:rPr lang="en-US" altLang="ko-KR" sz="1050" b="1" baseline="30000" dirty="0" smtClean="0"/>
              <a:t> </a:t>
            </a:r>
            <a:r>
              <a:rPr lang="ko-KR" altLang="en-US" sz="1050" dirty="0" smtClean="0"/>
              <a:t>에서 연구실</a:t>
            </a:r>
            <a:r>
              <a:rPr lang="en-US" altLang="ko-KR" sz="1050" dirty="0" smtClean="0"/>
              <a:t>/</a:t>
            </a:r>
            <a:r>
              <a:rPr lang="ko-KR" altLang="en-US" sz="1050" dirty="0" smtClean="0"/>
              <a:t>논문검색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4716016" y="1340768"/>
            <a:ext cx="18325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(3) </a:t>
            </a:r>
            <a:r>
              <a:rPr lang="ko-KR" altLang="en-US" sz="1050" dirty="0" smtClean="0"/>
              <a:t>세부항목에서 구현 선택</a:t>
            </a:r>
            <a:endParaRPr lang="ko-KR" alt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2595431" y="1342998"/>
            <a:ext cx="18325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(2) </a:t>
            </a:r>
            <a:r>
              <a:rPr lang="ko-KR" altLang="en-US" sz="1050" dirty="0" smtClean="0"/>
              <a:t>통합결과에서 암호 선택</a:t>
            </a:r>
            <a:endParaRPr lang="ko-KR" altLang="en-US" sz="1050" dirty="0"/>
          </a:p>
        </p:txBody>
      </p:sp>
      <p:grpSp>
        <p:nvGrpSpPr>
          <p:cNvPr id="4" name="그룹 3"/>
          <p:cNvGrpSpPr/>
          <p:nvPr/>
        </p:nvGrpSpPr>
        <p:grpSpPr>
          <a:xfrm>
            <a:off x="344088" y="1705453"/>
            <a:ext cx="2985322" cy="3897286"/>
            <a:chOff x="-14064" y="1904364"/>
            <a:chExt cx="3162625" cy="412875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064" y="1904364"/>
              <a:ext cx="3162625" cy="4128752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47728" y="4491009"/>
              <a:ext cx="1861405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569154" y="1340768"/>
            <a:ext cx="24673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(4) </a:t>
            </a:r>
            <a:r>
              <a:rPr lang="ko-KR" altLang="en-US" sz="1050" dirty="0" smtClean="0"/>
              <a:t>관련 연구실 소개에서 연구실 선택</a:t>
            </a:r>
            <a:endParaRPr lang="ko-KR" altLang="en-US" sz="1050" dirty="0"/>
          </a:p>
        </p:txBody>
      </p:sp>
      <p:sp>
        <p:nvSpPr>
          <p:cNvPr id="44" name="TextBox 43"/>
          <p:cNvSpPr txBox="1"/>
          <p:nvPr/>
        </p:nvSpPr>
        <p:spPr>
          <a:xfrm>
            <a:off x="269974" y="5786680"/>
            <a:ext cx="8550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(5) </a:t>
            </a:r>
            <a:r>
              <a:rPr lang="ko-KR" altLang="en-US" sz="1050" dirty="0" smtClean="0"/>
              <a:t>연구실 소개 정보 구성</a:t>
            </a:r>
            <a:endParaRPr lang="en-US" altLang="ko-KR" sz="105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교수님 소개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교수님 연혁 및 연구 주제 소개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연구 논문 주제 소개</a:t>
            </a:r>
            <a:r>
              <a:rPr lang="en-US" altLang="ko-KR" sz="1050" dirty="0" smtClean="0"/>
              <a:t>: </a:t>
            </a:r>
            <a:r>
              <a:rPr lang="ko-KR" altLang="en-US" sz="1050" spc="-50" dirty="0" smtClean="0"/>
              <a:t>인터넷 상에서 해당 교수님의 </a:t>
            </a:r>
            <a:r>
              <a:rPr lang="en-US" altLang="ko-KR" sz="1050" spc="-50" dirty="0" smtClean="0"/>
              <a:t>DBLP </a:t>
            </a:r>
            <a:r>
              <a:rPr lang="ko-KR" altLang="en-US" sz="1050" spc="-50" dirty="0" smtClean="0"/>
              <a:t>혹은 </a:t>
            </a:r>
            <a:r>
              <a:rPr lang="ko-KR" altLang="en-US" sz="1050" spc="-50" dirty="0" err="1" smtClean="0"/>
              <a:t>구글</a:t>
            </a:r>
            <a:r>
              <a:rPr lang="ko-KR" altLang="en-US" sz="1050" spc="-50" dirty="0" smtClean="0"/>
              <a:t> 스칼라에 기록된 논문에서 키워드를 추출</a:t>
            </a:r>
            <a:r>
              <a:rPr lang="en-US" altLang="ko-KR" sz="1050" spc="-50" dirty="0" smtClean="0"/>
              <a:t>, </a:t>
            </a:r>
            <a:r>
              <a:rPr lang="ko-KR" altLang="en-US" sz="1050" spc="-50" dirty="0" err="1" smtClean="0"/>
              <a:t>빈도순으로</a:t>
            </a:r>
            <a:r>
              <a:rPr lang="ko-KR" altLang="en-US" sz="1050" spc="-50" dirty="0" smtClean="0"/>
              <a:t> 재정렬하여 보여줌</a:t>
            </a:r>
            <a:endParaRPr lang="en-US" altLang="ko-KR" sz="1050" spc="-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연구실 홈페이지 연동서비스 제공</a:t>
            </a:r>
            <a:endParaRPr lang="ko-KR" altLang="en-US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14" y="1705268"/>
            <a:ext cx="2098689" cy="39009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47" y="1708866"/>
            <a:ext cx="2087539" cy="38801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r="35989"/>
          <a:stretch/>
        </p:blipFill>
        <p:spPr>
          <a:xfrm>
            <a:off x="6776955" y="1708866"/>
            <a:ext cx="2025063" cy="385731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9737" y="6522788"/>
            <a:ext cx="148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출처</a:t>
            </a:r>
            <a:endParaRPr lang="en-US" altLang="ko-KR" sz="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://scholar.google.co.kr/</a:t>
            </a:r>
          </a:p>
        </p:txBody>
      </p:sp>
    </p:spTree>
    <p:extLst>
      <p:ext uri="{BB962C8B-B14F-4D97-AF65-F5344CB8AC3E}">
        <p14:creationId xmlns:p14="http://schemas.microsoft.com/office/powerpoint/2010/main" val="10004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r="16138"/>
          <a:stretch/>
        </p:blipFill>
        <p:spPr>
          <a:xfrm>
            <a:off x="660545" y="589756"/>
            <a:ext cx="8015911" cy="6223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19"/>
          <a:stretch/>
        </p:blipFill>
        <p:spPr>
          <a:xfrm>
            <a:off x="395536" y="548680"/>
            <a:ext cx="2736304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95536" y="834478"/>
            <a:ext cx="874846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defRPr/>
            </a:pP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       Table of Contents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AutoShape 30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320702" y="3471137"/>
            <a:ext cx="4920926" cy="5040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base" latinLnBrk="0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전략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[Page 9-18]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Oval 34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 flipH="1">
            <a:off x="1547665" y="3460194"/>
            <a:ext cx="630000" cy="5040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 latinLnBrk="0">
              <a:spcBef>
                <a:spcPct val="0"/>
              </a:spcBef>
            </a:pPr>
            <a:r>
              <a:rPr lang="en-US" altLang="ko-KR" sz="2000" b="1" kern="0" dirty="0"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000" b="1" kern="0" dirty="0">
              <a:solidFill>
                <a:srgbClr val="FFFFFF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AutoShape 30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321286" y="1979315"/>
            <a:ext cx="4920342" cy="5040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base" latinLnBrk="0">
              <a:defRPr/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설명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[Page 3]</a:t>
            </a:r>
            <a:endParaRPr lang="ko-KR" altLang="en-US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Oval 34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H="1">
            <a:off x="1547665" y="1979315"/>
            <a:ext cx="630000" cy="5040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 latinLnBrk="0">
              <a:spcBef>
                <a:spcPct val="0"/>
              </a:spcBef>
              <a:defRPr/>
            </a:pPr>
            <a:r>
              <a:rPr lang="en-US" altLang="ko-KR" sz="2000" b="1" kern="0" dirty="0" smtClean="0"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000" b="1" kern="0" dirty="0" smtClean="0">
              <a:solidFill>
                <a:srgbClr val="FFFFFF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AutoShape 30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320703" y="4108266"/>
            <a:ext cx="4310956" cy="31503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base" latinLnBrk="0">
              <a:lnSpc>
                <a:spcPts val="2200"/>
              </a:lnSpc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Key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Message</a:t>
            </a:r>
            <a:endParaRPr lang="ko-KR" altLang="en-US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30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320704" y="2708920"/>
            <a:ext cx="4920924" cy="5040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base" latinLnBrk="0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시장 및 상황분석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제시계기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[Page 4-8]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val 34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 flipH="1">
            <a:off x="1547083" y="2708920"/>
            <a:ext cx="630000" cy="5040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 latinLnBrk="0">
              <a:spcBef>
                <a:spcPct val="0"/>
              </a:spcBef>
            </a:pPr>
            <a:r>
              <a:rPr lang="en-US" altLang="ko-KR" sz="2000" b="1" kern="0" dirty="0"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000" b="1" kern="0" dirty="0">
              <a:solidFill>
                <a:srgbClr val="FFFFFF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28" y="5301208"/>
            <a:ext cx="1671135" cy="1463915"/>
          </a:xfrm>
          <a:prstGeom prst="rect">
            <a:avLst/>
          </a:prstGeom>
        </p:spPr>
      </p:pic>
      <p:sp>
        <p:nvSpPr>
          <p:cNvPr id="17" name="AutoShape 30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2321286" y="4556744"/>
            <a:ext cx="4320481" cy="31503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base" latinLnBrk="0">
              <a:lnSpc>
                <a:spcPts val="2200"/>
              </a:lnSpc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 설명</a:t>
            </a:r>
          </a:p>
        </p:txBody>
      </p:sp>
      <p:sp>
        <p:nvSpPr>
          <p:cNvPr id="19" name="AutoShape 30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2321284" y="5045075"/>
            <a:ext cx="4920343" cy="5040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base" latinLnBrk="0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교육의 지속가능성 및 기대효과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[Page 19-20]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Oval 34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 flipH="1">
            <a:off x="1547664" y="5045075"/>
            <a:ext cx="630000" cy="50405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 latinLnBrk="0">
              <a:spcBef>
                <a:spcPct val="0"/>
              </a:spcBef>
            </a:pPr>
            <a:r>
              <a:rPr lang="en-US" altLang="ko-KR" sz="2000" b="1" kern="0" dirty="0"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2000" b="1" kern="0" dirty="0">
              <a:solidFill>
                <a:srgbClr val="FFFFFF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8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3933056"/>
            <a:ext cx="8820472" cy="2800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11766" r="39820" b="17647"/>
          <a:stretch/>
        </p:blipFill>
        <p:spPr>
          <a:xfrm>
            <a:off x="323528" y="476672"/>
            <a:ext cx="1152128" cy="40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7664" y="620688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50000"/>
                  </a:schemeClr>
                </a:solidFill>
              </a:rPr>
              <a:t>제안서를 마치면서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908720"/>
            <a:ext cx="882047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2018년 초등학교에서의 </a:t>
            </a:r>
            <a:r>
              <a:rPr lang="ko-KR" altLang="en-US" sz="1100" dirty="0">
                <a:solidFill>
                  <a:schemeClr val="accent1"/>
                </a:solidFill>
              </a:rPr>
              <a:t>&lt;SW의무교육&gt;</a:t>
            </a:r>
            <a:r>
              <a:rPr lang="ko-KR" altLang="en-US" sz="1100" dirty="0"/>
              <a:t>과 더불어 중.고등학교의 </a:t>
            </a:r>
            <a:r>
              <a:rPr lang="ko-KR" altLang="en-US" sz="1100" dirty="0">
                <a:solidFill>
                  <a:schemeClr val="accent1"/>
                </a:solidFill>
              </a:rPr>
              <a:t>&lt;정보&gt;</a:t>
            </a:r>
            <a:r>
              <a:rPr lang="ko-KR" altLang="en-US" sz="1100" dirty="0"/>
              <a:t>과목이 공식 교육과정으로 도입된다</a:t>
            </a:r>
            <a:r>
              <a:rPr lang="ko-KR" altLang="en-US" sz="1100" dirty="0" smtClean="0"/>
              <a:t>. 이는 </a:t>
            </a:r>
            <a:r>
              <a:rPr lang="ko-KR" altLang="en-US" sz="1100" dirty="0"/>
              <a:t>보안인재 양성을 할 수 있는 좋은 환경이 마련되었음을 의미한다. 본 제안서에서는 학생들이 능동적으로 정보 보호에 대한 개념을 익힐 수 있는 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B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o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g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l</a:t>
            </a:r>
            <a:r>
              <a:rPr lang="en-US" altLang="ko-KR" sz="1100" b="1" dirty="0">
                <a:solidFill>
                  <a:srgbClr val="00B050"/>
                </a:solidFill>
              </a:rPr>
              <a:t>e</a:t>
            </a:r>
            <a:r>
              <a:rPr lang="en-US" altLang="ko-KR" sz="1100" b="1" dirty="0" smtClean="0">
                <a:solidFill>
                  <a:schemeClr val="accent3"/>
                </a:solidFill>
              </a:rPr>
              <a:t> </a:t>
            </a:r>
            <a:r>
              <a:rPr lang="en-US" altLang="ko-KR" sz="1100" b="1" baseline="30000" dirty="0" smtClean="0"/>
              <a:t>VR </a:t>
            </a:r>
            <a:r>
              <a:rPr lang="ko-KR" altLang="en-US" sz="1100" dirty="0" smtClean="0"/>
              <a:t>을 </a:t>
            </a:r>
            <a:r>
              <a:rPr lang="ko-KR" altLang="en-US" sz="1100" dirty="0"/>
              <a:t>통한 </a:t>
            </a:r>
            <a:r>
              <a:rPr lang="ko-KR" altLang="en-US" sz="1100" dirty="0" err="1" smtClean="0"/>
              <a:t>체험형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학습을 제안하다</a:t>
            </a:r>
            <a:r>
              <a:rPr lang="ko-KR" altLang="en-US" sz="1100" dirty="0" smtClean="0"/>
              <a:t>. 제안서 </a:t>
            </a:r>
            <a:r>
              <a:rPr lang="ko-KR" altLang="en-US" sz="1100" dirty="0"/>
              <a:t>9쪽에서 설명한 바와 같이 선생님의 설명을 들은 후 이를 기반으로 미션을 수행해 나가며 정보 보호 개념을 자연스럽게 익힐 수 있다. </a:t>
            </a:r>
          </a:p>
          <a:p>
            <a:endParaRPr lang="ko-KR" altLang="en-US" sz="1100" dirty="0"/>
          </a:p>
          <a:p>
            <a:r>
              <a:rPr lang="ko-KR" altLang="en-US" sz="1100" dirty="0"/>
              <a:t>이러한 학습의 결과 학생들의 정보보호에 대한 이해와 관심이 높아지게 되고 많은 학생들이 자연스레 보안전문가에 대한 꿈을 가지게 될 것이다. 하지만 현재 보안전문가에 대한 진로가이드가 명확하게 제시되어 있지 않으며, </a:t>
            </a:r>
            <a:r>
              <a:rPr lang="ko-KR" altLang="en-US" sz="1100" dirty="0" smtClean="0"/>
              <a:t>포털 사이트에서도 </a:t>
            </a:r>
            <a:r>
              <a:rPr lang="ko-KR" altLang="en-US" sz="1100" dirty="0"/>
              <a:t>관련 지식에 대한 정보는 </a:t>
            </a:r>
            <a:r>
              <a:rPr lang="ko-KR" altLang="en-US" sz="1100" dirty="0" smtClean="0"/>
              <a:t>학원 등에서 </a:t>
            </a:r>
            <a:r>
              <a:rPr lang="ko-KR" altLang="en-US" sz="1100" dirty="0"/>
              <a:t>올린 상업적 </a:t>
            </a:r>
            <a:r>
              <a:rPr lang="ko-KR" altLang="en-US" sz="1100" dirty="0" smtClean="0"/>
              <a:t>목표 외에는 </a:t>
            </a:r>
            <a:r>
              <a:rPr lang="ko-KR" altLang="en-US" sz="1100" dirty="0"/>
              <a:t>찾아보기 힘들다. 이러한 요구를 효과적으로 충족시키기 위해 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B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o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g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l</a:t>
            </a:r>
            <a:r>
              <a:rPr lang="en-US" altLang="ko-KR" sz="1100" b="1" dirty="0">
                <a:solidFill>
                  <a:srgbClr val="00B050"/>
                </a:solidFill>
              </a:rPr>
              <a:t>e</a:t>
            </a:r>
            <a:r>
              <a:rPr lang="en-US" altLang="ko-KR" sz="1100" b="1" dirty="0" smtClean="0">
                <a:solidFill>
                  <a:schemeClr val="accent3"/>
                </a:solidFill>
              </a:rPr>
              <a:t> </a:t>
            </a:r>
            <a:r>
              <a:rPr lang="en-US" altLang="ko-KR" sz="1100" b="1" baseline="30000" dirty="0"/>
              <a:t>Edu </a:t>
            </a:r>
            <a:r>
              <a:rPr lang="ko-KR" altLang="en-US" sz="1100" dirty="0" smtClean="0"/>
              <a:t>에서는 </a:t>
            </a:r>
            <a:r>
              <a:rPr lang="ko-KR" altLang="en-US" sz="1100" dirty="0"/>
              <a:t>정보보안 전문가를 꿈꾸는 학생들이 쉽고 빠르게 자신의 진로를 결정할 수 있는 프로그램을 제공한다.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먼저 </a:t>
            </a:r>
            <a:r>
              <a:rPr lang="ko-KR" altLang="en-US" sz="1100" dirty="0">
                <a:solidFill>
                  <a:schemeClr val="accent1"/>
                </a:solidFill>
              </a:rPr>
              <a:t>&lt;키워드 검색&gt;</a:t>
            </a:r>
            <a:r>
              <a:rPr lang="ko-KR" altLang="en-US" sz="1100" dirty="0"/>
              <a:t>은 진로에 대한 생각을 정리하지 못한 학생들이 궁금한 점을 키워드로 검색해 볼 수 있게 한다. </a:t>
            </a:r>
            <a:r>
              <a:rPr lang="ko-KR" altLang="en-US" sz="1100" dirty="0" smtClean="0"/>
              <a:t>두 번째로 </a:t>
            </a:r>
            <a:r>
              <a:rPr lang="ko-KR" altLang="en-US" sz="1100" dirty="0">
                <a:solidFill>
                  <a:schemeClr val="accent1"/>
                </a:solidFill>
              </a:rPr>
              <a:t>&lt;진로적성탐색&gt;</a:t>
            </a:r>
            <a:r>
              <a:rPr lang="ko-KR" altLang="en-US" sz="1100" dirty="0"/>
              <a:t>은 학생들의 성향, 관심사, 논리력, 사고력, 대인관계 등을 </a:t>
            </a:r>
            <a:r>
              <a:rPr lang="ko-KR" altLang="en-US" sz="1100" dirty="0" err="1"/>
              <a:t>설문형으로</a:t>
            </a:r>
            <a:r>
              <a:rPr lang="ko-KR" altLang="en-US" sz="1100" dirty="0"/>
              <a:t> 계량화하고, 범위를 좁혀나가 개인에게 가장 잘 어울리는 보안관련 직업을 제시해준다. 이는 해당 직업을 준비하려면 어떤 </a:t>
            </a:r>
            <a:r>
              <a:rPr lang="ko-KR" altLang="en-US" sz="1100" dirty="0" smtClean="0"/>
              <a:t>학과로 진학해야 </a:t>
            </a:r>
            <a:r>
              <a:rPr lang="ko-KR" altLang="en-US" sz="1100" dirty="0"/>
              <a:t>하는지, 어떤 공부가 필요한지 세부정보를 바로 연동시켜 줌으로써 학생들이 짧은 시간 안에 원하는 결과를 얻을 수 있도록 도와준다</a:t>
            </a:r>
            <a:r>
              <a:rPr lang="ko-KR" altLang="en-US" sz="1100" dirty="0" smtClean="0"/>
              <a:t>. 이미 </a:t>
            </a:r>
            <a:r>
              <a:rPr lang="ko-KR" altLang="en-US" sz="1100" dirty="0"/>
              <a:t>진로에 대한 목표가 뚜렷한 학생의 경우에는 </a:t>
            </a:r>
            <a:r>
              <a:rPr lang="ko-KR" altLang="en-US" sz="1100" dirty="0">
                <a:solidFill>
                  <a:schemeClr val="accent1"/>
                </a:solidFill>
              </a:rPr>
              <a:t>&lt;대학교/전공검색&gt;, &lt;대학원검색&gt;</a:t>
            </a:r>
            <a:r>
              <a:rPr lang="ko-KR" altLang="en-US" sz="1100" dirty="0"/>
              <a:t> 그리고 </a:t>
            </a:r>
            <a:r>
              <a:rPr lang="ko-KR" altLang="en-US" sz="1100" dirty="0">
                <a:solidFill>
                  <a:schemeClr val="accent1"/>
                </a:solidFill>
              </a:rPr>
              <a:t>&lt;연구실/논문검색&gt;</a:t>
            </a:r>
            <a:r>
              <a:rPr lang="ko-KR" altLang="en-US" sz="1100" dirty="0"/>
              <a:t>에서 해당 진로에 대한 구체적 정보를 확인할 수 있다. </a:t>
            </a:r>
            <a:r>
              <a:rPr lang="ko-KR" altLang="en-US" sz="1100" dirty="0" smtClean="0"/>
              <a:t>마지막으로 </a:t>
            </a:r>
            <a:r>
              <a:rPr lang="ko-KR" altLang="en-US" sz="1100" dirty="0">
                <a:solidFill>
                  <a:schemeClr val="accent1"/>
                </a:solidFill>
              </a:rPr>
              <a:t>&lt;수상실적/공모전검색&gt;</a:t>
            </a:r>
            <a:r>
              <a:rPr lang="ko-KR" altLang="en-US" sz="1100" dirty="0"/>
              <a:t>에서는 정보보호 관련 공모전의 수상 연혁을 보여줌으로써 진학하는 대학교 및 대학원의 활동사항을 객관적으로 확인할 수 있다.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3933056"/>
            <a:ext cx="882047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Q)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 VR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아이디어는 </a:t>
            </a:r>
            <a:r>
              <a:rPr lang="ko-KR" altLang="en-US" sz="1100" b="1" dirty="0">
                <a:solidFill>
                  <a:srgbClr val="FF0000"/>
                </a:solidFill>
              </a:rPr>
              <a:t>어디서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착안하였는가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?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 marL="228600" indent="-228600">
              <a:buAutoNum type="alphaUcParenR"/>
            </a:pPr>
            <a:r>
              <a:rPr lang="ko-KR" altLang="en-US" sz="1100" dirty="0" smtClean="0"/>
              <a:t>명탐정 </a:t>
            </a:r>
            <a:r>
              <a:rPr lang="ko-KR" altLang="en-US" sz="1100" dirty="0" err="1"/>
              <a:t>코난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극장판</a:t>
            </a:r>
            <a:r>
              <a:rPr lang="ko-KR" altLang="en-US" sz="1100" dirty="0"/>
              <a:t> 중 </a:t>
            </a:r>
            <a:r>
              <a:rPr lang="en-US" altLang="ko-KR" sz="1100" dirty="0"/>
              <a:t>"</a:t>
            </a:r>
            <a:r>
              <a:rPr lang="ko-KR" altLang="en-US" sz="1100" dirty="0" err="1"/>
              <a:t>베이커가의</a:t>
            </a:r>
            <a:r>
              <a:rPr lang="ko-KR" altLang="en-US" sz="1100" dirty="0"/>
              <a:t> 망령</a:t>
            </a:r>
            <a:r>
              <a:rPr lang="en-US" altLang="ko-KR" sz="1100" dirty="0"/>
              <a:t>"</a:t>
            </a:r>
            <a:r>
              <a:rPr lang="ko-KR" altLang="en-US" sz="1100" dirty="0"/>
              <a:t>에 나오는 </a:t>
            </a:r>
            <a:r>
              <a:rPr lang="ko-KR" altLang="en-US" sz="1100" dirty="0" err="1"/>
              <a:t>코쿤이라는</a:t>
            </a:r>
            <a:r>
              <a:rPr lang="ko-KR" altLang="en-US" sz="1100" dirty="0"/>
              <a:t> 가상현실게임을 참고하였습니다</a:t>
            </a:r>
            <a:r>
              <a:rPr lang="en-US" altLang="ko-KR" sz="1100" dirty="0" smtClean="0"/>
              <a:t>.</a:t>
            </a:r>
            <a:r>
              <a:rPr lang="en-US" altLang="ko-KR" sz="1100" b="1" dirty="0" smtClean="0"/>
              <a:t> </a:t>
            </a:r>
            <a:br>
              <a:rPr lang="en-US" altLang="ko-KR" sz="1100" b="1" dirty="0" smtClean="0"/>
            </a:br>
            <a:r>
              <a:rPr lang="ko-KR" altLang="en-US" sz="1100" dirty="0" smtClean="0"/>
              <a:t>해당 게임에는 바이킹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파리 </a:t>
            </a:r>
            <a:r>
              <a:rPr lang="ko-KR" altLang="en-US" sz="1100" dirty="0" err="1" smtClean="0"/>
              <a:t>다카르</a:t>
            </a:r>
            <a:r>
              <a:rPr lang="ko-KR" altLang="en-US" sz="1100" dirty="0" smtClean="0"/>
              <a:t> 경주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로마 콜로세움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솔로몬의 보물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올드타임</a:t>
            </a:r>
            <a:r>
              <a:rPr lang="ko-KR" altLang="en-US" sz="1100" dirty="0" smtClean="0"/>
              <a:t> 런던이라는 </a:t>
            </a:r>
            <a:r>
              <a:rPr lang="en-US" altLang="ko-KR" sz="1100" dirty="0" smtClean="0"/>
              <a:t>5</a:t>
            </a:r>
            <a:r>
              <a:rPr lang="ko-KR" altLang="en-US" sz="1100" dirty="0" smtClean="0"/>
              <a:t>가</a:t>
            </a:r>
            <a:r>
              <a:rPr lang="ko-KR" altLang="en-US" sz="1100" dirty="0"/>
              <a:t>지</a:t>
            </a:r>
            <a:r>
              <a:rPr lang="ko-KR" altLang="en-US" sz="1100" dirty="0" smtClean="0"/>
              <a:t> 스테이지가 있는데 플레이어는 그 중 본인이 원하는 스테이지를 선택한 후 그 안에서 단서를 모아 미션을 완료하게 됩니다</a:t>
            </a:r>
            <a:r>
              <a:rPr lang="en-US" altLang="ko-KR" sz="1100" dirty="0" smtClean="0"/>
              <a:t>. 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B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o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g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l</a:t>
            </a:r>
            <a:r>
              <a:rPr lang="en-US" altLang="ko-KR" sz="1100" b="1" dirty="0">
                <a:solidFill>
                  <a:srgbClr val="00B050"/>
                </a:solidFill>
              </a:rPr>
              <a:t>e</a:t>
            </a:r>
            <a:r>
              <a:rPr lang="en-US" altLang="ko-KR" sz="1100" b="1" dirty="0" smtClean="0">
                <a:solidFill>
                  <a:schemeClr val="accent3"/>
                </a:solidFill>
              </a:rPr>
              <a:t> </a:t>
            </a:r>
            <a:r>
              <a:rPr lang="en-US" altLang="ko-KR" sz="1100" b="1" baseline="30000" dirty="0"/>
              <a:t>VR </a:t>
            </a:r>
            <a:r>
              <a:rPr lang="ko-KR" altLang="en-US" sz="1100" dirty="0" smtClean="0"/>
              <a:t>또한 차후 집과 차 이외에도 많은 스테이지를 제공하여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아이들이 다양한 상황에서 정보보호의 중요성을 체험하게 할 것입니다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저희는 그 체험을 통하여 흥미를 가지게 되는 많은 어린 인재들이 정보보호공부를 시작하고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훗날 훌륭한 정보보안전문가로 자라날 것임을 확신합니다</a:t>
            </a:r>
            <a:r>
              <a:rPr lang="en-US" altLang="ko-KR" sz="1100" dirty="0" smtClean="0"/>
              <a:t>.</a:t>
            </a:r>
          </a:p>
          <a:p>
            <a:pPr marL="228600" indent="-228600">
              <a:buAutoNum type="alphaUcParenR"/>
            </a:pPr>
            <a:endParaRPr lang="en-US" altLang="ko-KR" sz="1100" dirty="0">
              <a:solidFill>
                <a:srgbClr val="FF0000"/>
              </a:solidFill>
            </a:endParaRPr>
          </a:p>
          <a:p>
            <a:pPr marL="228600" indent="-228600">
              <a:buAutoNum type="alphaUcParenR"/>
            </a:pPr>
            <a:endParaRPr lang="en-US" altLang="ko-KR" sz="1100" dirty="0" smtClean="0">
              <a:solidFill>
                <a:srgbClr val="FF0000"/>
              </a:solidFill>
            </a:endParaRPr>
          </a:p>
          <a:p>
            <a:pPr marL="228600" indent="-228600">
              <a:buAutoNum type="alphaUcParenR"/>
            </a:pPr>
            <a:endParaRPr lang="en-US" altLang="ko-KR" sz="1100" dirty="0">
              <a:solidFill>
                <a:srgbClr val="FF0000"/>
              </a:solidFill>
            </a:endParaRPr>
          </a:p>
          <a:p>
            <a:pPr marL="228600" indent="-228600">
              <a:buAutoNum type="alphaUcParenR"/>
            </a:pPr>
            <a:endParaRPr lang="en-US" altLang="ko-KR" sz="1100" dirty="0" smtClean="0">
              <a:solidFill>
                <a:srgbClr val="FF0000"/>
              </a:solidFill>
            </a:endParaRPr>
          </a:p>
          <a:p>
            <a:pPr marL="228600" indent="-228600">
              <a:buAutoNum type="alphaUcParenR"/>
            </a:pP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Q) </a:t>
            </a:r>
            <a:r>
              <a:rPr lang="ko-KR" altLang="en-US" sz="1100" b="1" dirty="0">
                <a:solidFill>
                  <a:srgbClr val="FF0000"/>
                </a:solidFill>
              </a:rPr>
              <a:t>각 연령 및 학력에 따라 차별화된 서비스 </a:t>
            </a:r>
            <a:r>
              <a:rPr lang="en-US" altLang="ko-KR" sz="1100" b="1" dirty="0">
                <a:solidFill>
                  <a:srgbClr val="FF0000"/>
                </a:solidFill>
              </a:rPr>
              <a:t>(VR, Edu)</a:t>
            </a:r>
            <a:r>
              <a:rPr lang="ko-KR" altLang="en-US" sz="1100" b="1" dirty="0">
                <a:solidFill>
                  <a:srgbClr val="FF0000"/>
                </a:solidFill>
              </a:rPr>
              <a:t>를 제공하는 이유가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무엇인가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?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 marL="228600" indent="-228600">
              <a:buAutoNum type="alphaUcParenR"/>
            </a:pPr>
            <a:r>
              <a:rPr lang="ko-KR" altLang="en-US" sz="1100" dirty="0" smtClean="0"/>
              <a:t>초등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중학생의 </a:t>
            </a:r>
            <a:r>
              <a:rPr lang="ko-KR" altLang="en-US" sz="1100" dirty="0"/>
              <a:t>경우 </a:t>
            </a:r>
            <a:r>
              <a:rPr lang="ko-KR" altLang="en-US" sz="1100" dirty="0" smtClean="0"/>
              <a:t>정보보호에 </a:t>
            </a:r>
            <a:r>
              <a:rPr lang="ko-KR" altLang="en-US" sz="1100" dirty="0"/>
              <a:t>대한 관심과 흥미를 먼저 불러 일으킨 후에 </a:t>
            </a:r>
            <a:r>
              <a:rPr lang="ko-KR" altLang="en-US" sz="1100" dirty="0" smtClean="0"/>
              <a:t>지식을 </a:t>
            </a:r>
            <a:r>
              <a:rPr lang="ko-KR" altLang="en-US" sz="1100" dirty="0"/>
              <a:t>가르치는 것이 효과적일 </a:t>
            </a:r>
            <a:r>
              <a:rPr lang="ko-KR" altLang="en-US" sz="1100" dirty="0" smtClean="0"/>
              <a:t>것이라 </a:t>
            </a:r>
            <a:r>
              <a:rPr lang="ko-KR" altLang="en-US" sz="1100" dirty="0"/>
              <a:t>생각하였습니다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ko-KR" altLang="en-US" sz="1100" dirty="0" smtClean="0"/>
              <a:t>정보보호에 관심이 있는 고등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대학생의 경우 보안에 </a:t>
            </a:r>
            <a:r>
              <a:rPr lang="ko-KR" altLang="en-US" sz="1100" dirty="0"/>
              <a:t>관련된 많은 분야 중 </a:t>
            </a:r>
            <a:r>
              <a:rPr lang="ko-KR" altLang="en-US" sz="1100" dirty="0" smtClean="0"/>
              <a:t>개인의 적성에 맞는 것을 객관적으로 안내해 주는 것이 중요하다고 생각하였습니다</a:t>
            </a:r>
            <a:r>
              <a:rPr lang="en-US" altLang="ko-KR" sz="1100" dirty="0" smtClean="0"/>
              <a:t>. </a:t>
            </a:r>
            <a:r>
              <a:rPr lang="en-US" altLang="ko-KR" sz="1100" b="1" dirty="0">
                <a:solidFill>
                  <a:schemeClr val="accent1"/>
                </a:solidFill>
              </a:rPr>
              <a:t>B</a:t>
            </a:r>
            <a:r>
              <a:rPr lang="en-US" altLang="ko-KR" sz="1100" b="1" dirty="0">
                <a:solidFill>
                  <a:srgbClr val="FFC000"/>
                </a:solidFill>
              </a:rPr>
              <a:t>o</a:t>
            </a:r>
            <a:r>
              <a:rPr lang="en-US" altLang="ko-KR" sz="1100" b="1" dirty="0">
                <a:solidFill>
                  <a:srgbClr val="FF0000"/>
                </a:solidFill>
              </a:rPr>
              <a:t>g</a:t>
            </a:r>
            <a:r>
              <a:rPr lang="en-US" altLang="ko-KR" sz="1100" b="1" dirty="0">
                <a:solidFill>
                  <a:schemeClr val="accent1"/>
                </a:solidFill>
              </a:rPr>
              <a:t>l</a:t>
            </a:r>
            <a:r>
              <a:rPr lang="en-US" altLang="ko-KR" sz="1100" b="1" dirty="0">
                <a:solidFill>
                  <a:srgbClr val="00B050"/>
                </a:solidFill>
              </a:rPr>
              <a:t>e</a:t>
            </a:r>
            <a:r>
              <a:rPr lang="en-US" altLang="ko-KR" sz="1100" b="1" dirty="0">
                <a:solidFill>
                  <a:schemeClr val="accent3"/>
                </a:solidFill>
              </a:rPr>
              <a:t> </a:t>
            </a:r>
            <a:r>
              <a:rPr lang="en-US" altLang="ko-KR" sz="1100" b="1" baseline="30000" dirty="0"/>
              <a:t>Edu </a:t>
            </a:r>
            <a:r>
              <a:rPr lang="ko-KR" altLang="en-US" sz="1100" dirty="0" smtClean="0"/>
              <a:t>를 </a:t>
            </a:r>
            <a:r>
              <a:rPr lang="ko-KR" altLang="en-US" sz="1100" dirty="0"/>
              <a:t>통해 학생들은 적성에 맞추어 성공적인 진로 선택이 가능하게 될 </a:t>
            </a:r>
            <a:r>
              <a:rPr lang="ko-KR" altLang="en-US" sz="1100" dirty="0" smtClean="0"/>
              <a:t>것이라 기대합니다</a:t>
            </a:r>
            <a:r>
              <a:rPr lang="en-US" altLang="ko-KR" sz="1100" dirty="0" smtClean="0"/>
              <a:t>. </a:t>
            </a:r>
            <a:endParaRPr lang="en-US" altLang="ko-KR" sz="1100" dirty="0"/>
          </a:p>
        </p:txBody>
      </p:sp>
      <p:pic>
        <p:nvPicPr>
          <p:cNvPr id="2050" name="Picture 2" descr="C:\Users\이상철\Desktop\123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060601"/>
            <a:ext cx="6738007" cy="81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9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"/>
          <a:stretch/>
        </p:blipFill>
        <p:spPr>
          <a:xfrm>
            <a:off x="5763370" y="2613648"/>
            <a:ext cx="3345134" cy="4244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08" y="592885"/>
            <a:ext cx="140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아이디어 설명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19"/>
          <a:stretch/>
        </p:blipFill>
        <p:spPr>
          <a:xfrm>
            <a:off x="1104123" y="3449538"/>
            <a:ext cx="5052053" cy="3363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068" y="1124744"/>
            <a:ext cx="64388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1) </a:t>
            </a:r>
            <a:r>
              <a:rPr lang="ko-KR" altLang="en-US" sz="1100" b="1" dirty="0" smtClean="0"/>
              <a:t>명칭</a:t>
            </a:r>
            <a:r>
              <a:rPr lang="en-US" altLang="ko-KR" sz="1100" dirty="0" smtClean="0"/>
              <a:t>: 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B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o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g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l</a:t>
            </a:r>
            <a:r>
              <a:rPr lang="en-US" altLang="ko-KR" sz="1100" b="1" dirty="0" smtClean="0">
                <a:solidFill>
                  <a:srgbClr val="00B050"/>
                </a:solidFill>
              </a:rPr>
              <a:t>e</a:t>
            </a:r>
            <a:r>
              <a:rPr lang="en-US" altLang="ko-KR" sz="1100" dirty="0" smtClean="0"/>
              <a:t> (</a:t>
            </a:r>
            <a:r>
              <a:rPr lang="ko-KR" altLang="en-US" sz="1100" dirty="0" smtClean="0"/>
              <a:t>보안 </a:t>
            </a:r>
            <a:r>
              <a:rPr lang="en-US" altLang="ko-KR" sz="1100" dirty="0" smtClean="0"/>
              <a:t>X </a:t>
            </a:r>
            <a:r>
              <a:rPr lang="ko-KR" altLang="en-US" sz="1100" dirty="0" err="1"/>
              <a:t>구글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2) </a:t>
            </a:r>
            <a:r>
              <a:rPr lang="ko-KR" altLang="en-US" sz="1100" b="1" dirty="0" smtClean="0"/>
              <a:t>목적</a:t>
            </a:r>
            <a:endParaRPr lang="en-US" altLang="ko-KR" sz="1100" b="1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초등학생부터 대학생까지 지속적으로 연계되는 정보보호 인재 양성</a:t>
            </a:r>
            <a:endParaRPr lang="en-US" altLang="ko-KR" sz="1100" dirty="0" smtClean="0"/>
          </a:p>
          <a:p>
            <a:r>
              <a:rPr lang="en-US" altLang="ko-KR" sz="1100" dirty="0" smtClean="0">
                <a:solidFill>
                  <a:schemeClr val="accent1"/>
                </a:solidFill>
              </a:rPr>
              <a:t>  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B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o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g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l</a:t>
            </a:r>
            <a:r>
              <a:rPr lang="en-US" altLang="ko-KR" sz="1100" b="1" dirty="0">
                <a:solidFill>
                  <a:srgbClr val="00B050"/>
                </a:solidFill>
              </a:rPr>
              <a:t>e</a:t>
            </a:r>
            <a:r>
              <a:rPr lang="en-US" altLang="ko-KR" sz="1100" b="1" dirty="0" smtClean="0">
                <a:solidFill>
                  <a:schemeClr val="accent3"/>
                </a:solidFill>
              </a:rPr>
              <a:t> </a:t>
            </a:r>
            <a:r>
              <a:rPr lang="en-US" altLang="ko-KR" sz="1100" b="1" baseline="30000" dirty="0" smtClean="0"/>
              <a:t>VR</a:t>
            </a:r>
            <a:r>
              <a:rPr lang="en-US" altLang="ko-KR" sz="1100" dirty="0" smtClean="0">
                <a:solidFill>
                  <a:schemeClr val="accent3"/>
                </a:solidFill>
              </a:rPr>
              <a:t>  </a:t>
            </a:r>
            <a:r>
              <a:rPr lang="en-US" altLang="ko-KR" sz="1100" dirty="0" smtClean="0"/>
              <a:t>: [</a:t>
            </a:r>
            <a:r>
              <a:rPr lang="ko-KR" altLang="en-US" sz="1100" dirty="0" smtClean="0"/>
              <a:t>초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중등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 가상 현실 기기를 통한 </a:t>
            </a:r>
            <a:r>
              <a:rPr lang="ko-KR" altLang="en-US" sz="1100" dirty="0" err="1" smtClean="0"/>
              <a:t>미션형</a:t>
            </a:r>
            <a:r>
              <a:rPr lang="ko-KR" altLang="en-US" sz="1100" dirty="0" smtClean="0"/>
              <a:t> 정보 보호 교육 프로그램</a:t>
            </a:r>
            <a:endParaRPr lang="en-US" altLang="ko-KR" sz="1100" dirty="0" smtClean="0"/>
          </a:p>
          <a:p>
            <a:r>
              <a:rPr lang="en-US" altLang="ko-KR" sz="1100" dirty="0">
                <a:solidFill>
                  <a:schemeClr val="accent1"/>
                </a:solidFill>
              </a:rPr>
              <a:t> </a:t>
            </a:r>
            <a:r>
              <a:rPr lang="en-US" altLang="ko-KR" sz="1100" dirty="0" smtClean="0">
                <a:solidFill>
                  <a:schemeClr val="accent1"/>
                </a:solidFill>
              </a:rPr>
              <a:t> 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B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o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g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l</a:t>
            </a:r>
            <a:r>
              <a:rPr lang="en-US" altLang="ko-KR" sz="1100" b="1" dirty="0">
                <a:solidFill>
                  <a:srgbClr val="00B050"/>
                </a:solidFill>
              </a:rPr>
              <a:t>e</a:t>
            </a:r>
            <a:r>
              <a:rPr lang="en-US" altLang="ko-KR" sz="1100" b="1" dirty="0" smtClean="0">
                <a:solidFill>
                  <a:schemeClr val="accent3"/>
                </a:solidFill>
              </a:rPr>
              <a:t> </a:t>
            </a:r>
            <a:r>
              <a:rPr lang="en-US" altLang="ko-KR" sz="1100" b="1" baseline="30000" dirty="0" smtClean="0"/>
              <a:t>Edu</a:t>
            </a:r>
            <a:r>
              <a:rPr lang="en-US" altLang="ko-KR" sz="1100" dirty="0" smtClean="0">
                <a:solidFill>
                  <a:schemeClr val="accent3"/>
                </a:solidFill>
              </a:rPr>
              <a:t> </a:t>
            </a:r>
            <a:r>
              <a:rPr lang="en-US" altLang="ko-KR" sz="1100" dirty="0" smtClean="0"/>
              <a:t>: [</a:t>
            </a:r>
            <a:r>
              <a:rPr lang="ko-KR" altLang="en-US" sz="1100" dirty="0" smtClean="0"/>
              <a:t>고등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대학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정보 보호 관련 국내 대학교 </a:t>
            </a:r>
            <a:r>
              <a:rPr lang="en-US" altLang="ko-KR" sz="1100" dirty="0" smtClean="0"/>
              <a:t>/ </a:t>
            </a:r>
            <a:r>
              <a:rPr lang="ko-KR" altLang="en-US" sz="1100" dirty="0" smtClean="0"/>
              <a:t>대학원 진학 정보와 가이드라인 제공</a:t>
            </a:r>
            <a:endParaRPr lang="en-US" altLang="ko-KR" sz="1100" dirty="0" smtClean="0"/>
          </a:p>
          <a:p>
            <a:endParaRPr lang="en-US" altLang="ko-KR" sz="1100" dirty="0" smtClean="0">
              <a:solidFill>
                <a:schemeClr val="accent3"/>
              </a:solidFill>
            </a:endParaRPr>
          </a:p>
          <a:p>
            <a:r>
              <a:rPr lang="en-US" altLang="ko-KR" sz="1100" dirty="0" smtClean="0"/>
              <a:t>3) </a:t>
            </a:r>
            <a:r>
              <a:rPr lang="ko-KR" altLang="en-US" sz="1100" b="1" dirty="0" smtClean="0"/>
              <a:t>교육 제시계기</a:t>
            </a:r>
            <a:endParaRPr lang="en-US" altLang="ko-KR" sz="1100" b="1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100" dirty="0" smtClean="0"/>
              <a:t>2019</a:t>
            </a:r>
            <a:r>
              <a:rPr lang="ko-KR" altLang="en-US" sz="1100" dirty="0" smtClean="0"/>
              <a:t>년 도입될 </a:t>
            </a:r>
            <a:r>
              <a:rPr lang="en-US" altLang="ko-KR" sz="1100" dirty="0" smtClean="0"/>
              <a:t>SW</a:t>
            </a:r>
            <a:r>
              <a:rPr lang="ko-KR" altLang="en-US" sz="1100" dirty="0" smtClean="0"/>
              <a:t>교육과정에서 활용 가능한 실용적인 보안교육 프로그램이 필요</a:t>
            </a:r>
            <a:endParaRPr lang="en-US" altLang="ko-KR" sz="11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100" dirty="0" smtClean="0"/>
              <a:t>정보 보호 관련 진학 정보와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적성 </a:t>
            </a:r>
            <a:r>
              <a:rPr lang="ko-KR" altLang="en-US" sz="1100" dirty="0" err="1" smtClean="0"/>
              <a:t>매칭</a:t>
            </a:r>
            <a:r>
              <a:rPr lang="ko-KR" altLang="en-US" sz="1100" dirty="0" smtClean="0"/>
              <a:t> 서비스가 부족하여 잃어버리는 인재가 많음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4)</a:t>
            </a:r>
            <a:r>
              <a:rPr lang="en-US" altLang="ko-KR" sz="1100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dirty="0" smtClean="0"/>
              <a:t>핵심내용</a:t>
            </a:r>
            <a:endParaRPr lang="en-US" altLang="ko-KR" sz="1100" b="1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100" dirty="0" smtClean="0"/>
              <a:t>[</a:t>
            </a:r>
            <a:r>
              <a:rPr lang="ko-KR" altLang="en-US" sz="1100" dirty="0" smtClean="0"/>
              <a:t>초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중등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가상현실 기기를 </a:t>
            </a:r>
            <a:r>
              <a:rPr lang="ko-KR" altLang="en-US" sz="1100" dirty="0"/>
              <a:t>활용하여 수업과 긴밀히 연계되는 </a:t>
            </a:r>
            <a:r>
              <a:rPr lang="en-US" altLang="ko-KR" sz="1100" dirty="0" smtClean="0"/>
              <a:t>Edu-</a:t>
            </a:r>
            <a:r>
              <a:rPr lang="ko-KR" altLang="en-US" sz="1100" dirty="0" err="1" smtClean="0"/>
              <a:t>테인먼트</a:t>
            </a:r>
            <a:r>
              <a:rPr lang="ko-KR" altLang="en-US" sz="1100" dirty="0" smtClean="0"/>
              <a:t> </a:t>
            </a:r>
            <a:r>
              <a:rPr lang="ko-KR" altLang="en-US" sz="1100" dirty="0" err="1"/>
              <a:t>컨텐츠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제공</a:t>
            </a:r>
            <a:endParaRPr lang="en-US" altLang="ko-KR" sz="11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100" dirty="0" smtClean="0"/>
              <a:t>[</a:t>
            </a:r>
            <a:r>
              <a:rPr lang="ko-KR" altLang="en-US" sz="1100" dirty="0" smtClean="0"/>
              <a:t>고등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보안분야 적성테스트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정보 보호 </a:t>
            </a:r>
            <a:r>
              <a:rPr lang="ko-KR" altLang="en-US" sz="1100" dirty="0" smtClean="0"/>
              <a:t>관련 대학교와 강좌 소개 등의 연계서비스 제공</a:t>
            </a:r>
            <a:endParaRPr lang="en-US" altLang="ko-KR" sz="11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100" dirty="0" smtClean="0"/>
              <a:t>[</a:t>
            </a:r>
            <a:r>
              <a:rPr lang="ko-KR" altLang="en-US" sz="1100" dirty="0" smtClean="0"/>
              <a:t>대학</a:t>
            </a:r>
            <a:r>
              <a:rPr lang="en-US" altLang="ko-KR" sz="1100" dirty="0" smtClean="0"/>
              <a:t>] </a:t>
            </a:r>
            <a:r>
              <a:rPr lang="ko-KR" altLang="en-US" sz="1100" dirty="0" smtClean="0"/>
              <a:t>대학원과 연구실에 대한 정보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대학별 정보 보호 공모전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프로그램 수혜 비율 제공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5) </a:t>
            </a:r>
            <a:r>
              <a:rPr lang="ko-KR" altLang="en-US" sz="1100" b="1" dirty="0" smtClean="0"/>
              <a:t>보유기술이나 </a:t>
            </a:r>
            <a:r>
              <a:rPr lang="ko-KR" altLang="en-US" sz="1100" b="1" dirty="0"/>
              <a:t>특별 기능 및 기법 보유사항 </a:t>
            </a:r>
            <a:endParaRPr lang="en-US" altLang="ko-KR" sz="1100" b="1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100" dirty="0" err="1" smtClean="0"/>
              <a:t>유니</a:t>
            </a:r>
            <a:r>
              <a:rPr lang="ko-KR" altLang="en-US" sz="1100" dirty="0" err="1"/>
              <a:t>티</a:t>
            </a:r>
            <a:r>
              <a:rPr lang="ko-KR" altLang="en-US" sz="1100" dirty="0" err="1" smtClean="0"/>
              <a:t>를</a:t>
            </a:r>
            <a:r>
              <a:rPr lang="ko-KR" altLang="en-US" sz="1100" dirty="0" smtClean="0"/>
              <a:t> 통한 </a:t>
            </a:r>
            <a:r>
              <a:rPr lang="ko-KR" altLang="en-US" sz="1100" dirty="0" err="1" smtClean="0"/>
              <a:t>컨텐츠</a:t>
            </a:r>
            <a:r>
              <a:rPr lang="ko-KR" altLang="en-US" sz="1100" dirty="0" smtClean="0"/>
              <a:t> 개발</a:t>
            </a:r>
            <a:endParaRPr lang="en-US" altLang="ko-KR" sz="11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100" dirty="0" smtClean="0"/>
              <a:t>데이터베이스 구성 및 관리</a:t>
            </a:r>
            <a:endParaRPr lang="en-US" altLang="ko-KR" sz="11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100" dirty="0" err="1" smtClean="0"/>
              <a:t>안드로이드</a:t>
            </a:r>
            <a:r>
              <a:rPr lang="ko-KR" altLang="en-US" sz="1100" dirty="0" smtClean="0"/>
              <a:t> 상에서의 어플리케이션 개발</a:t>
            </a:r>
            <a:endParaRPr lang="en-US" altLang="ko-KR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2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순서도: 처리 20"/>
          <p:cNvSpPr/>
          <p:nvPr/>
        </p:nvSpPr>
        <p:spPr>
          <a:xfrm>
            <a:off x="0" y="1698562"/>
            <a:ext cx="9144000" cy="2260485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504835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아이디어 제시계기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초등학생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중학생</a:t>
            </a:r>
            <a:r>
              <a:rPr lang="en-US" altLang="ko-KR" sz="1400" b="1" dirty="0" smtClean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888" y="956628"/>
            <a:ext cx="90281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현재 </a:t>
            </a:r>
            <a:r>
              <a:rPr lang="en-US" altLang="ko-KR" sz="1100" dirty="0" smtClean="0"/>
              <a:t>SW</a:t>
            </a:r>
            <a:r>
              <a:rPr lang="ko-KR" altLang="en-US" sz="1100" dirty="0" smtClean="0"/>
              <a:t> 의무교육상에 정보 보호 관련 교육 부재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2018-9</a:t>
            </a:r>
            <a:r>
              <a:rPr lang="ko-KR" altLang="en-US" sz="1100" dirty="0"/>
              <a:t>년부터 행해지는 </a:t>
            </a:r>
            <a:r>
              <a:rPr lang="en-US" altLang="ko-KR" sz="1100" dirty="0"/>
              <a:t>SW</a:t>
            </a:r>
            <a:r>
              <a:rPr lang="ko-KR" altLang="en-US" sz="1100" dirty="0"/>
              <a:t>교육의 </a:t>
            </a:r>
            <a:r>
              <a:rPr lang="ko-KR" altLang="en-US" sz="1100" dirty="0" smtClean="0"/>
              <a:t>강화로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의무교육에 활용될 좋은 </a:t>
            </a:r>
            <a:r>
              <a:rPr lang="ko-KR" altLang="en-US" sz="1100" dirty="0" err="1" smtClean="0"/>
              <a:t>컨텐츠</a:t>
            </a:r>
            <a:r>
              <a:rPr lang="ko-KR" altLang="en-US" sz="1100" dirty="0" smtClean="0"/>
              <a:t> 필요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가상 현실 기기의 빠른 상용화로 </a:t>
            </a:r>
            <a:r>
              <a:rPr lang="ko-KR" altLang="en-US" sz="1100" dirty="0" err="1" smtClean="0"/>
              <a:t>체험형</a:t>
            </a:r>
            <a:r>
              <a:rPr lang="ko-KR" altLang="en-US" sz="1100" dirty="0" smtClean="0"/>
              <a:t> 서비스 제공 가능</a:t>
            </a:r>
            <a:endParaRPr lang="en-US" altLang="ko-KR" sz="1100" i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5000" r="2650" b="50000"/>
          <a:stretch/>
        </p:blipFill>
        <p:spPr>
          <a:xfrm>
            <a:off x="179512" y="1914586"/>
            <a:ext cx="5256584" cy="14683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-31968" y="6081899"/>
            <a:ext cx="919832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>m.asiae.co.kr/view.htm?no=2015072017203256071#ba</a:t>
            </a:r>
          </a:p>
          <a:p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>www.sedaily.com/NewsView/1KV0UTLYIN</a:t>
            </a: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>biz.chosun.com/site/data/html_dir/2015/05/29/2015052902358.html</a:t>
            </a: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>www.sedaily.com/NewsView/1OC3B1KOGG</a:t>
            </a: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http://www.ipnomics.co.kr/wp-content/uploads/2015/12/VR1-1024x577.jpg</a:t>
            </a:r>
            <a:endParaRPr lang="en-US" altLang="ko-KR" sz="8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sz="800" dirty="0" smtClean="0"/>
          </a:p>
          <a:p>
            <a:endParaRPr lang="en-US" altLang="ko-KR" sz="800" dirty="0"/>
          </a:p>
          <a:p>
            <a:endParaRPr lang="en-US" altLang="ko-KR" sz="12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2678" t="19000" b="22043"/>
          <a:stretch/>
        </p:blipFill>
        <p:spPr>
          <a:xfrm>
            <a:off x="5594199" y="4212421"/>
            <a:ext cx="3563368" cy="157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5580112" y="3349199"/>
            <a:ext cx="3387948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45110" algn="ctr" fontAlgn="base">
              <a:lnSpc>
                <a:spcPct val="14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가상현실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(VR) </a:t>
            </a:r>
            <a:r>
              <a:rPr lang="ko-KR" altLang="en-US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</a:t>
            </a:r>
            <a:r>
              <a:rPr lang="en-US" altLang="ko-KR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국내시장의 미래 전망 </a:t>
            </a:r>
            <a:r>
              <a:rPr lang="en-US" altLang="ko-KR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마케츠</a:t>
            </a:r>
            <a:r>
              <a:rPr lang="ko-KR" altLang="en-US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앤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마케츠</a:t>
            </a:r>
            <a:r>
              <a:rPr lang="ko-KR" altLang="en-US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2014)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1600" y="3381168"/>
            <a:ext cx="3960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2018</a:t>
            </a:r>
            <a:r>
              <a:rPr lang="ko-KR" altLang="en-US" sz="1100" dirty="0" smtClean="0"/>
              <a:t>년부터 도입될 교육과정에서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정보과목</a:t>
            </a:r>
            <a:r>
              <a:rPr lang="en-US" altLang="ko-KR" sz="1100" dirty="0" smtClean="0"/>
              <a:t>’</a:t>
            </a:r>
            <a:r>
              <a:rPr lang="ko-KR" altLang="en-US" sz="1100" dirty="0" smtClean="0"/>
              <a:t>이 필수화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906633"/>
            <a:ext cx="1710355" cy="21866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67944" y="5820289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err="1" smtClean="0"/>
              <a:t>카드보드형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VR</a:t>
            </a:r>
            <a:r>
              <a:rPr lang="ko-KR" altLang="en-US" sz="1100" dirty="0" smtClean="0"/>
              <a:t> 기기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2" name="직사각형 1"/>
          <p:cNvSpPr/>
          <p:nvPr/>
        </p:nvSpPr>
        <p:spPr>
          <a:xfrm>
            <a:off x="6577330" y="5831686"/>
            <a:ext cx="18373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&lt;VR</a:t>
            </a:r>
            <a:r>
              <a:rPr lang="ko-KR" altLang="en-US" sz="1100" dirty="0" smtClean="0"/>
              <a:t>을 활용한 수업 예시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7" y="4363894"/>
            <a:ext cx="3950639" cy="1423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1" name="Picture 3" descr="C:\Users\이상철\Desktop\VR1-1024x57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199" y="1914586"/>
            <a:ext cx="3373861" cy="1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7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218" y="514200"/>
            <a:ext cx="2627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아이디어 제시계기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고등학생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5888" y="885781"/>
            <a:ext cx="902811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적성이 </a:t>
            </a:r>
            <a:r>
              <a:rPr lang="ko-KR" altLang="en-US" sz="1100" dirty="0"/>
              <a:t>아닌 </a:t>
            </a:r>
            <a:r>
              <a:rPr lang="ko-KR" altLang="en-US" sz="1100" dirty="0" smtClean="0"/>
              <a:t>대학 인지도와 본인의 성적에 </a:t>
            </a:r>
            <a:r>
              <a:rPr lang="ko-KR" altLang="en-US" sz="1100" dirty="0"/>
              <a:t>맞춰서 </a:t>
            </a:r>
            <a:r>
              <a:rPr lang="ko-KR" altLang="en-US" sz="1100" dirty="0" smtClean="0"/>
              <a:t>대학을 지원하는 경향이 높음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대학 원서를 준비할 수 있는 기간이 약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달 정도로 짧음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진학 후 선택한 전공이 적성에 맞지 않거나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배우고 싶은 학문의 습득 부족으로 대학 진학에 대한 후회 증가</a:t>
            </a:r>
            <a:endParaRPr lang="en-US" altLang="ko-KR" sz="1100" dirty="0"/>
          </a:p>
          <a:p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endParaRPr lang="en-US" altLang="ko-KR" sz="1400" b="1" dirty="0"/>
          </a:p>
        </p:txBody>
      </p:sp>
      <p:pic>
        <p:nvPicPr>
          <p:cNvPr id="11" name="Picture 2" descr="대학 선택 기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105346" cy="315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43862" y="1700808"/>
            <a:ext cx="3257020" cy="667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624064" y="2136409"/>
            <a:ext cx="4400740" cy="3431583"/>
            <a:chOff x="7740352" y="3285471"/>
            <a:chExt cx="3853296" cy="2591801"/>
          </a:xfrm>
        </p:grpSpPr>
        <p:pic>
          <p:nvPicPr>
            <p:cNvPr id="13" name="Picture 4" descr="관련 이미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3285471"/>
              <a:ext cx="3853296" cy="259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7758576" y="3718130"/>
              <a:ext cx="3835072" cy="5099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758576" y="4667437"/>
              <a:ext cx="3835072" cy="242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36512" y="6300713"/>
            <a:ext cx="8892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news.unn.net/news/articleView.html?idxno=108199</a:t>
            </a:r>
            <a:endParaRPr lang="en-US" altLang="ko-KR" sz="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>w21.datanews.co.kr/site/sslife/DTWork.asp?itemIDT=1002801&amp;NsID=100&amp;aID=20150521130928413&amp;page</a:t>
            </a: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http://m.yna.co.kr/amp/kr/contents/?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>cid=GYH20161117000300044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04245" y="3237324"/>
            <a:ext cx="4087928" cy="2802845"/>
            <a:chOff x="4629943" y="2780928"/>
            <a:chExt cx="4451477" cy="2934991"/>
          </a:xfrm>
        </p:grpSpPr>
        <p:pic>
          <p:nvPicPr>
            <p:cNvPr id="6" name="Picture 4" descr="연합뉴스 + 대입일정에 대한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7"/>
            <a:stretch/>
          </p:blipFill>
          <p:spPr bwMode="auto">
            <a:xfrm>
              <a:off x="4629943" y="2780928"/>
              <a:ext cx="4451477" cy="2934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6084168" y="3233164"/>
              <a:ext cx="1152128" cy="14266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30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32287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아이디어 제시계기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대학생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6688" y="1028636"/>
            <a:ext cx="90281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원하는 직업을 선택하거나 전공지식을 더 배우고 싶지만 관련 대학원을 소개하는 </a:t>
            </a:r>
            <a:r>
              <a:rPr lang="ko-KR" altLang="en-US" sz="1100" dirty="0"/>
              <a:t>서비스 </a:t>
            </a:r>
            <a:r>
              <a:rPr lang="ko-KR" altLang="en-US" sz="1100" dirty="0" smtClean="0"/>
              <a:t>부재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err="1" smtClean="0"/>
              <a:t>하이브레인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(hibrain.net)</a:t>
            </a:r>
            <a:r>
              <a:rPr lang="ko-KR" altLang="en-US" sz="1100" dirty="0" smtClean="0"/>
              <a:t>은 대학원 공고가 </a:t>
            </a:r>
            <a:r>
              <a:rPr lang="ko-KR" altLang="en-US" sz="1100" dirty="0"/>
              <a:t>있지만 </a:t>
            </a:r>
            <a:r>
              <a:rPr lang="ko-KR" altLang="en-US" sz="1100" dirty="0" smtClean="0"/>
              <a:t>구체적인 정보 </a:t>
            </a:r>
            <a:r>
              <a:rPr lang="ko-KR" altLang="en-US" sz="1100" dirty="0"/>
              <a:t>보호 관련 </a:t>
            </a:r>
            <a:r>
              <a:rPr lang="ko-KR" altLang="en-US" sz="1100" dirty="0" smtClean="0"/>
              <a:t>연구실 소개 및 공고 부족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각 연구실에 대한 특성화 연구정보와 연구환경 등 대학원을 선택할 때 필요한 정보 부재</a:t>
            </a:r>
            <a:endParaRPr lang="en-US" altLang="ko-KR" sz="11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16688" y="2204864"/>
            <a:ext cx="4916971" cy="3307248"/>
            <a:chOff x="116688" y="1483623"/>
            <a:chExt cx="4916971" cy="3307248"/>
          </a:xfrm>
        </p:grpSpPr>
        <p:pic>
          <p:nvPicPr>
            <p:cNvPr id="6" name="Picture 2" descr="대학원 진학사유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88" y="1483623"/>
              <a:ext cx="4916971" cy="33072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47662" y="2035485"/>
              <a:ext cx="4856386" cy="7726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376" y="2204864"/>
            <a:ext cx="3783112" cy="3307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-59195" y="6396335"/>
            <a:ext cx="7204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www.datanews.co.kr/news/article.html?no=55407</a:t>
            </a:r>
            <a:endParaRPr lang="en-US" altLang="ko-KR" sz="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http://www.hibrain.net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6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34769"/>
              </p:ext>
            </p:extLst>
          </p:nvPr>
        </p:nvGraphicFramePr>
        <p:xfrm>
          <a:off x="141375" y="1193306"/>
          <a:ext cx="8823113" cy="52339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2273"/>
                <a:gridCol w="6192688"/>
                <a:gridCol w="792088"/>
                <a:gridCol w="5760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제목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내용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커리큘럼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체험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73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spc="-70" dirty="0" smtClean="0"/>
                        <a:t>체험을 통한 비슷한 유형의 </a:t>
                      </a:r>
                      <a:r>
                        <a:rPr lang="ko-KR" altLang="en-US" sz="1100" spc="-70" dirty="0" err="1" smtClean="0"/>
                        <a:t>피싱</a:t>
                      </a:r>
                      <a:r>
                        <a:rPr lang="ko-KR" altLang="en-US" sz="1100" spc="-70" dirty="0" smtClean="0"/>
                        <a:t>/</a:t>
                      </a:r>
                      <a:r>
                        <a:rPr lang="ko-KR" altLang="en-US" sz="1100" spc="-70" dirty="0" err="1" smtClean="0"/>
                        <a:t>파밍</a:t>
                      </a:r>
                      <a:r>
                        <a:rPr lang="ko-KR" altLang="en-US" sz="1100" spc="-70" dirty="0" smtClean="0"/>
                        <a:t> 및 </a:t>
                      </a:r>
                      <a:r>
                        <a:rPr lang="ko-KR" altLang="en-US" sz="1100" spc="-70" dirty="0" err="1" smtClean="0"/>
                        <a:t>스미싱</a:t>
                      </a:r>
                      <a:r>
                        <a:rPr lang="ko-KR" altLang="en-US" sz="1100" spc="-70" dirty="0" smtClean="0"/>
                        <a:t> 공격 방어 능력 향상</a:t>
                      </a:r>
                      <a:r>
                        <a:rPr lang="en-US" altLang="ko-KR" sz="1100" spc="-70" dirty="0" smtClean="0"/>
                        <a:t/>
                      </a:r>
                      <a:br>
                        <a:rPr lang="en-US" altLang="ko-KR" sz="1100" spc="-70" dirty="0" smtClean="0"/>
                      </a:br>
                      <a:endParaRPr lang="en-US" altLang="ko-KR" sz="1100" spc="-7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70" dirty="0" smtClean="0">
                          <a:solidFill>
                            <a:srgbClr val="FF0000"/>
                          </a:solidFill>
                        </a:rPr>
                        <a:t>한계점</a:t>
                      </a:r>
                      <a:r>
                        <a:rPr lang="en-US" altLang="ko-KR" sz="1100" spc="-70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en-US" altLang="ko-KR" sz="1100" spc="-70" dirty="0" smtClean="0"/>
                        <a:t> IT</a:t>
                      </a:r>
                      <a:r>
                        <a:rPr lang="ko-KR" altLang="en-US" sz="1100" spc="-70" dirty="0" smtClean="0"/>
                        <a:t>관련 행사를 할 때 </a:t>
                      </a:r>
                      <a:r>
                        <a:rPr lang="ko-KR" altLang="en-US" sz="1100" spc="-70" dirty="0" err="1" smtClean="0"/>
                        <a:t>이벤트성으로</a:t>
                      </a:r>
                      <a:r>
                        <a:rPr lang="ko-KR" altLang="en-US" sz="1100" spc="-70" dirty="0" smtClean="0"/>
                        <a:t> 진행하는 프로그램으로</a:t>
                      </a:r>
                      <a:r>
                        <a:rPr lang="en-US" altLang="ko-KR" sz="1100" spc="-70" dirty="0" smtClean="0"/>
                        <a:t>,</a:t>
                      </a:r>
                      <a:r>
                        <a:rPr lang="en-US" altLang="ko-KR" sz="1100" spc="-70" baseline="0" dirty="0" smtClean="0"/>
                        <a:t> </a:t>
                      </a:r>
                      <a:r>
                        <a:rPr lang="ko-KR" altLang="en-US" sz="1100" spc="-70" baseline="0" dirty="0" smtClean="0"/>
                        <a:t>기존에 관심이 있는</a:t>
                      </a:r>
                      <a:r>
                        <a:rPr lang="en-US" altLang="ko-KR" sz="1100" spc="-70" baseline="0" dirty="0" smtClean="0"/>
                        <a:t> </a:t>
                      </a:r>
                      <a:r>
                        <a:rPr lang="ko-KR" altLang="en-US" sz="1100" spc="-70" baseline="0" dirty="0" smtClean="0"/>
                        <a:t>사람들만이 접근</a:t>
                      </a:r>
                      <a:endParaRPr lang="ko-KR" altLang="en-US" sz="1100" i="0" spc="-7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√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119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70" dirty="0" smtClean="0"/>
                        <a:t>정보보호에 대한 관심을 차근차근 발전시켜나갈 커리큘럼의 부재 해결</a:t>
                      </a:r>
                      <a:r>
                        <a:rPr lang="en-US" altLang="ko-KR" sz="1100" spc="-70" dirty="0" smtClean="0"/>
                        <a:t/>
                      </a:r>
                      <a:br>
                        <a:rPr lang="en-US" altLang="ko-KR" sz="1100" spc="-70" dirty="0" smtClean="0"/>
                      </a:br>
                      <a:endParaRPr lang="en-US" altLang="ko-KR" sz="1100" spc="-7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70" dirty="0" smtClean="0">
                          <a:solidFill>
                            <a:srgbClr val="FF0000"/>
                          </a:solidFill>
                        </a:rPr>
                        <a:t>한계점</a:t>
                      </a:r>
                      <a:r>
                        <a:rPr lang="en-US" altLang="ko-KR" sz="1100" spc="-70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en-US" altLang="ko-KR" sz="1100" spc="-70" dirty="0" smtClean="0"/>
                        <a:t> </a:t>
                      </a:r>
                      <a:r>
                        <a:rPr lang="ko-KR" altLang="en-US" sz="1100" kern="1200" spc="-70" dirty="0" smtClean="0">
                          <a:effectLst/>
                        </a:rPr>
                        <a:t>아이들에게 인증서를 수여하는 것으로 동기를 유발시킬 수 있다고 하지만 인증서라는 제도는 </a:t>
                      </a:r>
                      <a:endParaRPr lang="en-US" altLang="ko-KR" sz="1100" kern="1200" spc="-70" dirty="0" smtClean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70" dirty="0" smtClean="0">
                          <a:effectLst/>
                        </a:rPr>
                        <a:t>학습참여도가 높은 몇 명의 아이들만이 관심을 가지고</a:t>
                      </a:r>
                      <a:r>
                        <a:rPr lang="en-US" altLang="ko-KR" sz="1100" kern="1200" spc="-70" dirty="0" smtClean="0">
                          <a:effectLst/>
                        </a:rPr>
                        <a:t>, </a:t>
                      </a:r>
                      <a:r>
                        <a:rPr lang="ko-KR" altLang="en-US" sz="1100" kern="1200" spc="-70" dirty="0" smtClean="0">
                          <a:effectLst/>
                        </a:rPr>
                        <a:t>오히려 부모님들이 경쟁적으로 아이들에게 인증서를 강요하는 결과 초래</a:t>
                      </a:r>
                      <a:endParaRPr lang="ko-KR" altLang="en-US" sz="1100" i="0" spc="-7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√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</a:tr>
              <a:tr h="713968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70" dirty="0" smtClean="0"/>
                        <a:t>보안 위협 사항을 직접 체험해 보고 정보를 획득할 수 있는 방안 제시</a:t>
                      </a:r>
                    </a:p>
                    <a:p>
                      <a:pPr algn="l" latinLnBrk="1"/>
                      <a:endParaRPr lang="en-US" altLang="ko-KR" sz="1100" spc="-70" dirty="0" smtClean="0"/>
                    </a:p>
                    <a:p>
                      <a:pPr algn="l" latinLnBrk="1"/>
                      <a:r>
                        <a:rPr lang="ko-KR" altLang="en-US" sz="1100" spc="-70" dirty="0" smtClean="0">
                          <a:solidFill>
                            <a:srgbClr val="FF0000"/>
                          </a:solidFill>
                        </a:rPr>
                        <a:t>한계점</a:t>
                      </a:r>
                      <a:r>
                        <a:rPr lang="en-US" altLang="ko-KR" sz="1100" spc="-70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ko-KR" altLang="en-US" sz="1100" spc="-70" dirty="0" smtClean="0"/>
                        <a:t>체험프로그램이라고 주장하기에는 세부사항이 부족하며 대부분의 교육이 설명이나 영상으로만 진행되어 생생한 체험 이라기엔 거리가 있음</a:t>
                      </a:r>
                      <a:endParaRPr lang="ko-KR" altLang="en-US" sz="1100" i="0" spc="-7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√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√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119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70" dirty="0" smtClean="0"/>
                        <a:t>연령에 맞춘 정보보호 교육용 어플리케이션</a:t>
                      </a:r>
                    </a:p>
                    <a:p>
                      <a:pPr algn="l" latinLnBrk="1"/>
                      <a:endParaRPr lang="en-US" altLang="ko-KR" sz="1100" spc="-70" dirty="0" smtClean="0"/>
                    </a:p>
                    <a:p>
                      <a:pPr algn="l" latinLnBrk="1"/>
                      <a:r>
                        <a:rPr lang="ko-KR" altLang="en-US" sz="1100" spc="-70" dirty="0" smtClean="0">
                          <a:solidFill>
                            <a:srgbClr val="FF0000"/>
                          </a:solidFill>
                        </a:rPr>
                        <a:t>한계점</a:t>
                      </a:r>
                      <a:r>
                        <a:rPr lang="en-US" altLang="ko-KR" sz="1100" spc="-70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en-US" altLang="ko-KR" sz="1100" spc="-70" dirty="0" smtClean="0"/>
                        <a:t> </a:t>
                      </a:r>
                      <a:r>
                        <a:rPr lang="ko-KR" altLang="en-US" sz="1100" spc="-70" dirty="0" err="1" smtClean="0"/>
                        <a:t>앱에서</a:t>
                      </a:r>
                      <a:r>
                        <a:rPr lang="ko-KR" altLang="en-US" sz="1100" spc="-70" dirty="0" smtClean="0"/>
                        <a:t> 제시하는 </a:t>
                      </a:r>
                      <a:r>
                        <a:rPr lang="en-US" altLang="ko-KR" sz="1100" spc="-70" dirty="0" smtClean="0"/>
                        <a:t>Q&amp;A</a:t>
                      </a:r>
                      <a:r>
                        <a:rPr lang="ko-KR" altLang="en-US" sz="1100" spc="-70" dirty="0" smtClean="0"/>
                        <a:t>나 뉴스기사</a:t>
                      </a:r>
                      <a:r>
                        <a:rPr lang="ko-KR" altLang="en-US" sz="1100" spc="-70" baseline="0" dirty="0" smtClean="0"/>
                        <a:t> 등은</a:t>
                      </a:r>
                      <a:r>
                        <a:rPr lang="ko-KR" altLang="en-US" sz="1100" spc="-70" dirty="0" smtClean="0"/>
                        <a:t> 기존 </a:t>
                      </a:r>
                      <a:r>
                        <a:rPr lang="ko-KR" altLang="en-US" sz="1100" spc="-70" dirty="0" err="1" smtClean="0"/>
                        <a:t>포털사이트</a:t>
                      </a:r>
                      <a:r>
                        <a:rPr lang="ko-KR" altLang="en-US" sz="1100" spc="-70" dirty="0" smtClean="0"/>
                        <a:t> 에서도 충분히 가능한 서비스이기에</a:t>
                      </a:r>
                      <a:r>
                        <a:rPr lang="en-US" altLang="ko-KR" sz="1100" spc="-70" dirty="0" smtClean="0"/>
                        <a:t>,</a:t>
                      </a:r>
                      <a:r>
                        <a:rPr lang="ko-KR" altLang="en-US" sz="1100" spc="-70" dirty="0" smtClean="0"/>
                        <a:t> </a:t>
                      </a:r>
                      <a:endParaRPr lang="en-US" altLang="ko-KR" sz="1100" spc="-70" dirty="0" smtClean="0"/>
                    </a:p>
                    <a:p>
                      <a:pPr algn="l" latinLnBrk="1"/>
                      <a:r>
                        <a:rPr lang="ko-KR" altLang="en-US" sz="1100" spc="-70" dirty="0" smtClean="0"/>
                        <a:t>기존에 정보보호에 많은 관심이 있는 사람들만 사용</a:t>
                      </a:r>
                      <a:endParaRPr lang="ko-KR" altLang="en-US" sz="1100" i="0" spc="-7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√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119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70" dirty="0" smtClean="0"/>
                        <a:t>해킹이 발생할 수 있는 상황을 직접 체험</a:t>
                      </a:r>
                    </a:p>
                    <a:p>
                      <a:pPr algn="l" latinLnBrk="1"/>
                      <a:endParaRPr lang="en-US" altLang="ko-KR" sz="1100" spc="-70" dirty="0" smtClean="0"/>
                    </a:p>
                    <a:p>
                      <a:pPr algn="l" latinLnBrk="1"/>
                      <a:r>
                        <a:rPr lang="ko-KR" altLang="en-US" sz="1100" spc="-70" dirty="0" smtClean="0">
                          <a:solidFill>
                            <a:srgbClr val="FF0000"/>
                          </a:solidFill>
                        </a:rPr>
                        <a:t>한계점</a:t>
                      </a:r>
                      <a:r>
                        <a:rPr lang="en-US" altLang="ko-KR" sz="1100" spc="-70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en-US" altLang="ko-KR" sz="1100" spc="-70" dirty="0" smtClean="0"/>
                        <a:t> </a:t>
                      </a:r>
                      <a:r>
                        <a:rPr lang="ko-KR" altLang="en-US" sz="1100" spc="-70" dirty="0" err="1" smtClean="0"/>
                        <a:t>체험관을</a:t>
                      </a:r>
                      <a:r>
                        <a:rPr lang="ko-KR" altLang="en-US" sz="1100" spc="-70" dirty="0" smtClean="0"/>
                        <a:t> 설립하고 지속적으로 운영할 많은 자본이 소요됨</a:t>
                      </a:r>
                      <a:r>
                        <a:rPr lang="en-US" altLang="ko-KR" sz="1100" spc="-70" dirty="0" smtClean="0"/>
                        <a:t>. </a:t>
                      </a:r>
                    </a:p>
                    <a:p>
                      <a:pPr algn="l" latinLnBrk="1"/>
                      <a:r>
                        <a:rPr lang="ko-KR" altLang="en-US" sz="1100" spc="-70" dirty="0" err="1" smtClean="0"/>
                        <a:t>체험관이</a:t>
                      </a:r>
                      <a:r>
                        <a:rPr lang="ko-KR" altLang="en-US" sz="1100" spc="-70" dirty="0" smtClean="0"/>
                        <a:t> 있는 물리적 장소와 거리가 먼 사람들에게는 </a:t>
                      </a:r>
                      <a:r>
                        <a:rPr lang="ko-KR" altLang="en-US" sz="1100" spc="-70" dirty="0" err="1" smtClean="0"/>
                        <a:t>접근성이</a:t>
                      </a:r>
                      <a:r>
                        <a:rPr lang="ko-KR" altLang="en-US" sz="1100" spc="-70" dirty="0" smtClean="0"/>
                        <a:t> 떨어짐</a:t>
                      </a:r>
                      <a:endParaRPr lang="ko-KR" altLang="en-US" sz="1100" i="0" spc="-7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√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119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spc="-70" dirty="0" smtClean="0"/>
                        <a:t>2015</a:t>
                      </a:r>
                      <a:r>
                        <a:rPr lang="ko-KR" altLang="en-US" sz="1100" spc="-70" dirty="0" smtClean="0"/>
                        <a:t>년 교육과정 개편에 따른 프로그램의 도입에 맞추어</a:t>
                      </a:r>
                      <a:r>
                        <a:rPr lang="en-US" altLang="ko-KR" sz="1100" spc="-70" dirty="0" smtClean="0"/>
                        <a:t>, </a:t>
                      </a:r>
                    </a:p>
                    <a:p>
                      <a:r>
                        <a:rPr lang="ko-KR" altLang="en-US" sz="1100" spc="-70" dirty="0" smtClean="0"/>
                        <a:t>별도의 운영시설과 이벤트가 아닌 정규 교육과정으로 자리잡을 수 있음</a:t>
                      </a:r>
                      <a:r>
                        <a:rPr lang="en-US" altLang="ko-KR" sz="1100" spc="-70" dirty="0" smtClean="0"/>
                        <a:t>. </a:t>
                      </a:r>
                    </a:p>
                    <a:p>
                      <a:r>
                        <a:rPr lang="ko-KR" altLang="en-US" sz="1100" spc="-70" dirty="0" smtClean="0"/>
                        <a:t>초</a:t>
                      </a:r>
                      <a:r>
                        <a:rPr lang="en-US" altLang="ko-KR" sz="1100" spc="-70" dirty="0" smtClean="0"/>
                        <a:t>/</a:t>
                      </a:r>
                      <a:r>
                        <a:rPr lang="ko-KR" altLang="en-US" sz="1100" spc="-70" dirty="0" smtClean="0"/>
                        <a:t>중등에는 </a:t>
                      </a:r>
                      <a:r>
                        <a:rPr lang="ko-KR" altLang="en-US" sz="1100" spc="-70" dirty="0" err="1" smtClean="0">
                          <a:solidFill>
                            <a:srgbClr val="FF0000"/>
                          </a:solidFill>
                        </a:rPr>
                        <a:t>에듀테인먼트</a:t>
                      </a:r>
                      <a:r>
                        <a:rPr lang="ko-KR" altLang="en-US" sz="1100" spc="-7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100" spc="-7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100" spc="-70" dirty="0" err="1" smtClean="0">
                          <a:solidFill>
                            <a:srgbClr val="FF0000"/>
                          </a:solidFill>
                        </a:rPr>
                        <a:t>Edu+Entertainment</a:t>
                      </a:r>
                      <a:r>
                        <a:rPr lang="en-US" altLang="ko-KR" sz="1100" spc="-7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100" spc="-70" dirty="0" smtClean="0"/>
                        <a:t>를 활용하여 능동적인 정보 보호 교육</a:t>
                      </a:r>
                      <a:r>
                        <a:rPr lang="en-US" altLang="ko-KR" sz="1100" spc="-70" dirty="0" smtClean="0"/>
                        <a:t> </a:t>
                      </a:r>
                      <a:r>
                        <a:rPr lang="ko-KR" altLang="en-US" sz="1100" spc="-70" dirty="0" smtClean="0"/>
                        <a:t>제공</a:t>
                      </a:r>
                      <a:r>
                        <a:rPr lang="en-US" altLang="ko-KR" sz="1100" spc="-70" dirty="0" smtClean="0"/>
                        <a:t/>
                      </a:r>
                      <a:br>
                        <a:rPr lang="en-US" altLang="ko-KR" sz="1100" spc="-70" dirty="0" smtClean="0"/>
                      </a:br>
                      <a:r>
                        <a:rPr lang="ko-KR" altLang="en-US" sz="1100" spc="-70" dirty="0" smtClean="0"/>
                        <a:t>고등</a:t>
                      </a:r>
                      <a:r>
                        <a:rPr lang="en-US" altLang="ko-KR" sz="1100" spc="-70" dirty="0" smtClean="0"/>
                        <a:t>/</a:t>
                      </a:r>
                      <a:r>
                        <a:rPr lang="ko-KR" altLang="en-US" sz="1100" spc="-70" dirty="0" smtClean="0"/>
                        <a:t>대학에는 </a:t>
                      </a:r>
                      <a:r>
                        <a:rPr lang="ko-KR" altLang="en-US" sz="1100" spc="-70" dirty="0" smtClean="0">
                          <a:solidFill>
                            <a:srgbClr val="FF0000"/>
                          </a:solidFill>
                        </a:rPr>
                        <a:t>실용적인 진학</a:t>
                      </a:r>
                      <a:r>
                        <a:rPr lang="en-US" altLang="ko-KR" sz="1100" spc="-7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1100" spc="-70" dirty="0" smtClean="0">
                          <a:solidFill>
                            <a:srgbClr val="FF0000"/>
                          </a:solidFill>
                        </a:rPr>
                        <a:t>진로정보</a:t>
                      </a:r>
                      <a:r>
                        <a:rPr lang="ko-KR" altLang="en-US" sz="1100" spc="-70" dirty="0" smtClean="0"/>
                        <a:t> 제공을 통한 가이드라인 제공</a:t>
                      </a:r>
                      <a:endParaRPr lang="ko-KR" altLang="en-US" sz="1100" i="0" spc="-7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√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√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" name="그림 2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4" y="2417522"/>
            <a:ext cx="1152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1124" y="3281698"/>
            <a:ext cx="1152000" cy="647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1124" y="4037702"/>
            <a:ext cx="1152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41375" y="652167"/>
            <a:ext cx="902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지난 수상작들과의 비교분석</a:t>
            </a:r>
            <a:r>
              <a:rPr lang="en-US" altLang="ko-KR" sz="1400" b="1" dirty="0" smtClean="0"/>
              <a:t> </a:t>
            </a:r>
          </a:p>
        </p:txBody>
      </p:sp>
      <p:pic>
        <p:nvPicPr>
          <p:cNvPr id="16" name="그림 1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1124" y="1553426"/>
            <a:ext cx="1152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1124" y="5657802"/>
            <a:ext cx="1152000" cy="720000"/>
          </a:xfrm>
          <a:prstGeom prst="rect">
            <a:avLst/>
          </a:prstGeom>
          <a:ln w="19050">
            <a:noFill/>
          </a:ln>
        </p:spPr>
      </p:pic>
      <p:pic>
        <p:nvPicPr>
          <p:cNvPr id="40" name="그림 3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1124" y="4865794"/>
            <a:ext cx="1152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41375" y="5621070"/>
            <a:ext cx="8823113" cy="8322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8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438997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시장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및 상황분석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757" y="836712"/>
            <a:ext cx="902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목표 대상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내용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모델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경쟁력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endParaRPr lang="en-US" altLang="ko-KR" sz="1400" b="1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876067"/>
              </p:ext>
            </p:extLst>
          </p:nvPr>
        </p:nvGraphicFramePr>
        <p:xfrm>
          <a:off x="251520" y="1268175"/>
          <a:ext cx="8708208" cy="49626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8072"/>
                <a:gridCol w="1800200"/>
                <a:gridCol w="1939456"/>
                <a:gridCol w="2304256"/>
                <a:gridCol w="2016224"/>
              </a:tblGrid>
              <a:tr h="288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초등학생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 중학생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고등학생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대학생</a:t>
                      </a:r>
                      <a:endParaRPr lang="ko-KR" altLang="en-US" sz="1100" dirty="0"/>
                    </a:p>
                  </a:txBody>
                  <a:tcPr/>
                </a:tc>
              </a:tr>
              <a:tr h="1291539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목표</a:t>
                      </a:r>
                      <a:endParaRPr lang="en-US" altLang="ko-KR" sz="1100" dirty="0" smtClean="0"/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대상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200" baseline="0" dirty="0" smtClean="0"/>
                        <a:t>&lt;</a:t>
                      </a:r>
                      <a:r>
                        <a:rPr lang="ko-KR" altLang="en-US" sz="1100" kern="1200" baseline="0" dirty="0" smtClean="0"/>
                        <a:t>정보윤리의식 함양</a:t>
                      </a:r>
                      <a:r>
                        <a:rPr lang="en-US" altLang="ko-KR" sz="1100" kern="1200" baseline="0" dirty="0" smtClean="0"/>
                        <a:t>&gt;</a:t>
                      </a:r>
                      <a:r>
                        <a:rPr lang="ko-KR" altLang="en-US" sz="1100" kern="1200" baseline="0" dirty="0" smtClean="0"/>
                        <a:t>을 공부하는</a:t>
                      </a:r>
                      <a:r>
                        <a:rPr lang="ko-KR" altLang="en-US" sz="1100" kern="1200" dirty="0" smtClean="0"/>
                        <a:t> 초등학생</a:t>
                      </a:r>
                      <a:endParaRPr lang="en-US" altLang="ko-KR" sz="1100" kern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kern="1200" dirty="0" smtClean="0"/>
                        <a:t>&lt;</a:t>
                      </a:r>
                      <a:r>
                        <a:rPr lang="ko-KR" altLang="en-US" sz="1100" kern="1200" dirty="0" smtClean="0"/>
                        <a:t>기초 알고리즘</a:t>
                      </a:r>
                      <a:r>
                        <a:rPr lang="en-US" altLang="ko-KR" sz="1100" kern="1200" dirty="0" smtClean="0"/>
                        <a:t>&gt;</a:t>
                      </a:r>
                      <a:r>
                        <a:rPr lang="ko-KR" altLang="en-US" sz="1100" kern="1200" dirty="0" smtClean="0"/>
                        <a:t>과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en-US" altLang="ko-KR" sz="1100" kern="1200" dirty="0" smtClean="0"/>
                        <a:t>&lt;</a:t>
                      </a:r>
                      <a:r>
                        <a:rPr lang="ko-KR" altLang="en-US" sz="1100" kern="1200" dirty="0" smtClean="0"/>
                        <a:t>프로그래밍개발</a:t>
                      </a:r>
                      <a:r>
                        <a:rPr lang="en-US" altLang="ko-KR" sz="1100" kern="1200" dirty="0" smtClean="0"/>
                        <a:t>&gt;</a:t>
                      </a:r>
                      <a:r>
                        <a:rPr lang="ko-KR" altLang="en-US" sz="1100" kern="1200" dirty="0" smtClean="0"/>
                        <a:t>을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공부하는 중학생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/>
                        <a:t>정보 보호에 관심이 있지만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목표하는 학과 및 학교에 대한 정보가 </a:t>
                      </a:r>
                      <a:r>
                        <a:rPr lang="en-US" altLang="ko-KR" sz="1100" kern="1200" baseline="0" dirty="0" smtClean="0"/>
                        <a:t> </a:t>
                      </a:r>
                      <a:r>
                        <a:rPr lang="ko-KR" altLang="en-US" sz="1100" kern="1200" dirty="0" smtClean="0"/>
                        <a:t>부족한 고등학생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/>
                        <a:t>정보 보호 대학원의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연구주제에 대한 정보가 부족한 대학생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291539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서비스</a:t>
                      </a:r>
                      <a:endParaRPr lang="en-US" altLang="ko-KR" sz="1100" dirty="0" smtClean="0"/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내용</a:t>
                      </a:r>
                      <a:endParaRPr lang="ko-KR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 smtClean="0"/>
                        <a:t>정규 수업 과정에서 선생님께 배웠던 내용과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연계되는 미션 </a:t>
                      </a:r>
                      <a:r>
                        <a:rPr lang="ko-KR" altLang="en-US" sz="1100" kern="1200" dirty="0" err="1" smtClean="0"/>
                        <a:t>수행형</a:t>
                      </a:r>
                      <a:r>
                        <a:rPr lang="en-US" altLang="ko-KR" sz="1100" kern="1200" dirty="0" smtClean="0"/>
                        <a:t> VR</a:t>
                      </a:r>
                      <a:r>
                        <a:rPr lang="ko-KR" altLang="en-US" sz="1100" kern="1200" dirty="0" smtClean="0"/>
                        <a:t>게임제공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/>
                        <a:t>통계와 설문을 이용한 개인의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적성 배치표 서비스</a:t>
                      </a:r>
                      <a:endParaRPr lang="en-US" altLang="ko-KR" sz="1100" kern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/>
                        <a:t>적성과 연동되는 대학과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학제과정 검색 서비스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/>
                        <a:t>논문 연구 성과 소개</a:t>
                      </a:r>
                      <a:endParaRPr lang="en-US" altLang="ko-KR" sz="1100" kern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/>
                        <a:t>세부 연구 주제 소개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291539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사업</a:t>
                      </a:r>
                      <a:endParaRPr lang="en-US" altLang="ko-KR" sz="1100" dirty="0" smtClean="0"/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모델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200" dirty="0" smtClean="0"/>
                        <a:t>2019</a:t>
                      </a:r>
                      <a:r>
                        <a:rPr lang="ko-KR" altLang="en-US" sz="1100" kern="1200" dirty="0" smtClean="0"/>
                        <a:t>년 필수 교과인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실과과정에 도입</a:t>
                      </a:r>
                      <a:endParaRPr lang="en-US" altLang="ko-KR" sz="1100" kern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kern="1200" dirty="0" smtClean="0"/>
                        <a:t>2018</a:t>
                      </a:r>
                      <a:r>
                        <a:rPr lang="ko-KR" altLang="en-US" sz="1100" kern="1200" dirty="0" smtClean="0"/>
                        <a:t>년 필수교과인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정보과목에 도입</a:t>
                      </a:r>
                      <a:endParaRPr lang="ko-KR" alt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 smtClean="0"/>
                        <a:t>대학교 홍보</a:t>
                      </a:r>
                      <a:endParaRPr lang="en-US" altLang="ko-KR" sz="1100" kern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 smtClean="0"/>
                        <a:t>제한된 대학교 프로필 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업데이트 개선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 smtClean="0"/>
                        <a:t>대학원 홍보</a:t>
                      </a:r>
                      <a:endParaRPr lang="en-US" altLang="ko-KR" sz="1100" kern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 smtClean="0"/>
                        <a:t>제한된 연구실 </a:t>
                      </a:r>
                      <a:r>
                        <a:rPr lang="en-US" altLang="ko-KR" sz="1100" kern="1200" dirty="0" smtClean="0"/>
                        <a:t>/ </a:t>
                      </a:r>
                      <a:r>
                        <a:rPr lang="ko-KR" altLang="en-US" sz="1100" kern="1200" dirty="0" smtClean="0"/>
                        <a:t>교수진</a:t>
                      </a:r>
                      <a:r>
                        <a:rPr lang="en-US" altLang="ko-KR" sz="1100" kern="1200" dirty="0" smtClean="0"/>
                        <a:t/>
                      </a:r>
                      <a:br>
                        <a:rPr lang="en-US" altLang="ko-KR" sz="1100" kern="1200" dirty="0" smtClean="0"/>
                      </a:br>
                      <a:r>
                        <a:rPr lang="ko-KR" altLang="en-US" sz="1100" kern="1200" dirty="0" smtClean="0"/>
                        <a:t>프로필 업데이트 개선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799411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경쟁력</a:t>
                      </a:r>
                      <a:endParaRPr lang="ko-KR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/>
                        <a:t>초기 </a:t>
                      </a:r>
                      <a:r>
                        <a:rPr lang="ko-KR" altLang="en-US" sz="1100" kern="1200" dirty="0" err="1" smtClean="0"/>
                        <a:t>컨텐츠</a:t>
                      </a:r>
                      <a:r>
                        <a:rPr lang="ko-KR" altLang="en-US" sz="1100" kern="1200" dirty="0" smtClean="0"/>
                        <a:t> 확보가 끝나면</a:t>
                      </a:r>
                      <a:r>
                        <a:rPr lang="en-US" altLang="ko-KR" sz="1100" kern="1200" dirty="0" smtClean="0"/>
                        <a:t>,</a:t>
                      </a:r>
                      <a:r>
                        <a:rPr lang="en-US" altLang="ko-KR" sz="1100" kern="1200" baseline="0" dirty="0" smtClean="0"/>
                        <a:t> </a:t>
                      </a:r>
                      <a:r>
                        <a:rPr lang="ko-KR" altLang="en-US" sz="1100" kern="1200" baseline="0" dirty="0" smtClean="0"/>
                        <a:t>전국 모든 학교 수업 과정에서 동일한 </a:t>
                      </a:r>
                      <a:r>
                        <a:rPr lang="ko-KR" altLang="en-US" sz="1100" kern="1200" baseline="0" dirty="0" err="1" smtClean="0"/>
                        <a:t>퀄리티로</a:t>
                      </a:r>
                      <a:r>
                        <a:rPr lang="ko-KR" altLang="en-US" sz="1100" kern="1200" baseline="0" dirty="0" smtClean="0"/>
                        <a:t> 생생한 수업을 진행 가능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200" dirty="0" smtClean="0"/>
                        <a:t>1</a:t>
                      </a:r>
                      <a:r>
                        <a:rPr lang="ko-KR" altLang="en-US" sz="1100" kern="1200" dirty="0" smtClean="0"/>
                        <a:t>년에 상</a:t>
                      </a:r>
                      <a:r>
                        <a:rPr lang="en-US" altLang="ko-KR" sz="1100" kern="1200" dirty="0" smtClean="0"/>
                        <a:t>/</a:t>
                      </a:r>
                      <a:r>
                        <a:rPr lang="ko-KR" altLang="en-US" sz="1100" kern="1200" dirty="0" smtClean="0"/>
                        <a:t>하반기</a:t>
                      </a:r>
                      <a:r>
                        <a:rPr lang="ko-KR" altLang="en-US" sz="1100" kern="1200" baseline="0" dirty="0" smtClean="0"/>
                        <a:t> </a:t>
                      </a:r>
                      <a:r>
                        <a:rPr lang="en-US" altLang="ko-KR" sz="1100" kern="1200" baseline="0" dirty="0" smtClean="0"/>
                        <a:t>(2</a:t>
                      </a:r>
                      <a:r>
                        <a:rPr lang="ko-KR" altLang="en-US" sz="1100" kern="1200" baseline="0" dirty="0" smtClean="0"/>
                        <a:t>번</a:t>
                      </a:r>
                      <a:r>
                        <a:rPr lang="en-US" altLang="ko-KR" sz="1100" kern="1200" baseline="0" dirty="0" smtClean="0"/>
                        <a:t>) </a:t>
                      </a:r>
                      <a:r>
                        <a:rPr lang="ko-KR" altLang="en-US" sz="1100" kern="1200" baseline="0" dirty="0" smtClean="0"/>
                        <a:t>업데이트로 유지가능</a:t>
                      </a:r>
                      <a:endParaRPr lang="en-US" altLang="ko-KR" sz="1100" kern="1200" baseline="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baseline="0" dirty="0" smtClean="0"/>
                        <a:t>공개된 정보를 활용으로 유지비 외 추가비용 발생 억제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06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아래로 구부러진 화살표 4"/>
          <p:cNvSpPr/>
          <p:nvPr/>
        </p:nvSpPr>
        <p:spPr>
          <a:xfrm>
            <a:off x="2699792" y="2348880"/>
            <a:ext cx="3600400" cy="1296144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아래로 구부러진 화살표 6"/>
          <p:cNvSpPr/>
          <p:nvPr/>
        </p:nvSpPr>
        <p:spPr>
          <a:xfrm flipH="1" flipV="1">
            <a:off x="2555776" y="3941440"/>
            <a:ext cx="3536777" cy="128776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3613212"/>
            <a:ext cx="3023829" cy="63624"/>
          </a:xfrm>
          <a:prstGeom prst="rect">
            <a:avLst/>
          </a:prstGeom>
          <a:solidFill>
            <a:srgbClr val="9A4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98430" y="3939153"/>
            <a:ext cx="3339479" cy="68580"/>
          </a:xfrm>
          <a:prstGeom prst="rect">
            <a:avLst/>
          </a:prstGeom>
          <a:solidFill>
            <a:srgbClr val="406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32406" y="592885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o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accent1"/>
                </a:solidFill>
              </a:rPr>
              <a:t>l</a:t>
            </a:r>
            <a:r>
              <a:rPr lang="en-US" altLang="ko-KR" sz="1400" b="1" dirty="0" err="1">
                <a:solidFill>
                  <a:srgbClr val="00B050"/>
                </a:solidFill>
              </a:rPr>
              <a:t>e</a:t>
            </a:r>
            <a:r>
              <a:rPr lang="en-US" altLang="ko-KR" sz="1400" b="1" baseline="30000" dirty="0" err="1" smtClean="0"/>
              <a:t>VR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설명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초등학생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중학생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9797" y="980728"/>
            <a:ext cx="902811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정보 보호 수업에 </a:t>
            </a:r>
            <a:r>
              <a:rPr lang="ko-KR" altLang="en-US" sz="1100" dirty="0" err="1" smtClean="0"/>
              <a:t>스토리텔링과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미션형게임을</a:t>
            </a:r>
            <a:r>
              <a:rPr lang="ko-KR" altLang="en-US" sz="1100" dirty="0" smtClean="0"/>
              <a:t> 접목하여 집중력 향상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VR</a:t>
            </a:r>
            <a:r>
              <a:rPr lang="ko-KR" altLang="en-US" sz="1100" dirty="0"/>
              <a:t>을 통한 게임을 통해 학생들의 몰입을 유도하고</a:t>
            </a:r>
            <a:r>
              <a:rPr lang="en-US" altLang="ko-KR" sz="1100" dirty="0"/>
              <a:t>, </a:t>
            </a:r>
            <a:r>
              <a:rPr lang="ko-KR" altLang="en-US" sz="1100" dirty="0"/>
              <a:t>미션을 완료하면서 레벨이 올라가는 성취감 제공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정규수업과정과 연계되어 진행되는 미션은 선생님과 학생간 양방향 교육환경 제공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컨텐츠가</a:t>
            </a:r>
            <a:r>
              <a:rPr lang="ko-KR" altLang="en-US" sz="1100" dirty="0"/>
              <a:t> 보급되면</a:t>
            </a:r>
            <a:r>
              <a:rPr lang="en-US" altLang="ko-KR" sz="1100" dirty="0"/>
              <a:t>, </a:t>
            </a:r>
            <a:r>
              <a:rPr lang="ko-KR" altLang="en-US" sz="1100" dirty="0"/>
              <a:t>전국의 학교에서 동시에 사용할 수 있으므로 교육의 </a:t>
            </a:r>
            <a:r>
              <a:rPr lang="ko-KR" altLang="en-US" sz="1100" dirty="0" err="1"/>
              <a:t>도농격차</a:t>
            </a:r>
            <a:r>
              <a:rPr lang="ko-KR" altLang="en-US" sz="1100" dirty="0"/>
              <a:t> 해소 가능</a:t>
            </a:r>
            <a:endParaRPr lang="en-US" altLang="ko-KR" sz="1100" dirty="0" smtClean="0"/>
          </a:p>
          <a:p>
            <a:pPr marL="285750" indent="-285750">
              <a:buFontTx/>
              <a:buChar char="-"/>
            </a:pPr>
            <a:endParaRPr lang="en-US" altLang="ko-KR" sz="1400" b="1" dirty="0"/>
          </a:p>
          <a:p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5" r="18037"/>
          <a:stretch/>
        </p:blipFill>
        <p:spPr>
          <a:xfrm>
            <a:off x="3491880" y="3068960"/>
            <a:ext cx="1908212" cy="14109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3" r="5470" b="14196"/>
          <a:stretch/>
        </p:blipFill>
        <p:spPr>
          <a:xfrm>
            <a:off x="170984" y="2387461"/>
            <a:ext cx="2492425" cy="11855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68" y="4056864"/>
            <a:ext cx="2526932" cy="18924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" b="19563"/>
          <a:stretch/>
        </p:blipFill>
        <p:spPr>
          <a:xfrm>
            <a:off x="3275856" y="5261012"/>
            <a:ext cx="2448272" cy="14803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0" t="26137" r="9839" b="21364"/>
          <a:stretch/>
        </p:blipFill>
        <p:spPr>
          <a:xfrm>
            <a:off x="6588224" y="2060848"/>
            <a:ext cx="2160240" cy="1728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5" y="3808118"/>
            <a:ext cx="2456799" cy="30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3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dqKeYe2ESgQtIAWxDbd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5EtlsrU0kOXOVUdS4kY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5EtlsrU0kOXOVUdS4kY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dqKeYe2ESgQtIAWxDb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5EtlsrU0kOXOVUdS4kYF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dqKeYe2ESgQtIAWxDbd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dqKeYe2ESgQtIAWxDbd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5EtlsrU0kOXOVUdS4kYF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dqKeYe2ESgQtIAWxDbd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dqKeYe2ESgQtIAWxDbdA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3836</TotalTime>
  <Words>1856</Words>
  <Application>Microsoft Office PowerPoint</Application>
  <PresentationFormat>화면 슬라이드 쇼(4:3)</PresentationFormat>
  <Paragraphs>264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굴림</vt:lpstr>
      <vt:lpstr>Arial</vt:lpstr>
      <vt:lpstr>나눔고딕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씽굿</dc:creator>
  <cp:lastModifiedBy>이상철</cp:lastModifiedBy>
  <cp:revision>201</cp:revision>
  <cp:lastPrinted>2016-12-27T04:52:21Z</cp:lastPrinted>
  <dcterms:created xsi:type="dcterms:W3CDTF">2016-12-27T00:57:15Z</dcterms:created>
  <dcterms:modified xsi:type="dcterms:W3CDTF">2017-02-16T16:06:30Z</dcterms:modified>
</cp:coreProperties>
</file>